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9"/>
  </p:notesMasterIdLst>
  <p:handoutMasterIdLst>
    <p:handoutMasterId r:id="rId30"/>
  </p:handoutMasterIdLst>
  <p:sldIdLst>
    <p:sldId id="256" r:id="rId2"/>
    <p:sldId id="275" r:id="rId3"/>
    <p:sldId id="258" r:id="rId4"/>
    <p:sldId id="259" r:id="rId5"/>
    <p:sldId id="280" r:id="rId6"/>
    <p:sldId id="281" r:id="rId7"/>
    <p:sldId id="282" r:id="rId8"/>
    <p:sldId id="260" r:id="rId9"/>
    <p:sldId id="283" r:id="rId10"/>
    <p:sldId id="262" r:id="rId11"/>
    <p:sldId id="263" r:id="rId12"/>
    <p:sldId id="261" r:id="rId13"/>
    <p:sldId id="276" r:id="rId14"/>
    <p:sldId id="277" r:id="rId15"/>
    <p:sldId id="265" r:id="rId16"/>
    <p:sldId id="266" r:id="rId17"/>
    <p:sldId id="264" r:id="rId18"/>
    <p:sldId id="267" r:id="rId19"/>
    <p:sldId id="268" r:id="rId20"/>
    <p:sldId id="284" r:id="rId21"/>
    <p:sldId id="269" r:id="rId22"/>
    <p:sldId id="278" r:id="rId23"/>
    <p:sldId id="270" r:id="rId24"/>
    <p:sldId id="271" r:id="rId25"/>
    <p:sldId id="272" r:id="rId26"/>
    <p:sldId id="274" r:id="rId27"/>
    <p:sldId id="279" r:id="rId28"/>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FD1"/>
    <a:srgbClr val="E1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78" autoAdjust="0"/>
    <p:restoredTop sz="96601" autoAdjust="0"/>
  </p:normalViewPr>
  <p:slideViewPr>
    <p:cSldViewPr snapToGrid="0">
      <p:cViewPr varScale="1">
        <p:scale>
          <a:sx n="101" d="100"/>
          <a:sy n="101" d="100"/>
        </p:scale>
        <p:origin x="150" y="5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7D4222C9-5541-4685-9E36-8AE89B084C29}" type="datetimeFigureOut">
              <a:rPr kumimoji="1" lang="ja-JP" altLang="en-US" smtClean="0"/>
              <a:t>2017/10/31</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E7BA3C33-D1D7-436C-A367-F970A6AB3DD8}" type="slidenum">
              <a:rPr kumimoji="1" lang="ja-JP" altLang="en-US" smtClean="0"/>
              <a:t>‹#›</a:t>
            </a:fld>
            <a:endParaRPr kumimoji="1" lang="ja-JP" altLang="en-US"/>
          </a:p>
        </p:txBody>
      </p:sp>
    </p:spTree>
    <p:extLst>
      <p:ext uri="{BB962C8B-B14F-4D97-AF65-F5344CB8AC3E}">
        <p14:creationId xmlns:p14="http://schemas.microsoft.com/office/powerpoint/2010/main" val="10213213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A73BC201-A9A6-4AE2-B4DA-E2AF093147B7}" type="datetimeFigureOut">
              <a:rPr kumimoji="1" lang="ja-JP" altLang="en-US" smtClean="0"/>
              <a:t>2017/10/31</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22F087B7-7189-46D6-8124-71E6B309819F}" type="slidenum">
              <a:rPr kumimoji="1" lang="ja-JP" altLang="en-US" smtClean="0"/>
              <a:t>‹#›</a:t>
            </a:fld>
            <a:endParaRPr kumimoji="1" lang="ja-JP" altLang="en-US"/>
          </a:p>
        </p:txBody>
      </p:sp>
    </p:spTree>
    <p:extLst>
      <p:ext uri="{BB962C8B-B14F-4D97-AF65-F5344CB8AC3E}">
        <p14:creationId xmlns:p14="http://schemas.microsoft.com/office/powerpoint/2010/main" val="13842273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1</a:t>
            </a:fld>
            <a:endParaRPr kumimoji="1" lang="ja-JP" altLang="en-US"/>
          </a:p>
        </p:txBody>
      </p:sp>
    </p:spTree>
    <p:extLst>
      <p:ext uri="{BB962C8B-B14F-4D97-AF65-F5344CB8AC3E}">
        <p14:creationId xmlns:p14="http://schemas.microsoft.com/office/powerpoint/2010/main" val="859267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11</a:t>
            </a:fld>
            <a:endParaRPr kumimoji="1" lang="ja-JP" altLang="en-US"/>
          </a:p>
        </p:txBody>
      </p:sp>
    </p:spTree>
    <p:extLst>
      <p:ext uri="{BB962C8B-B14F-4D97-AF65-F5344CB8AC3E}">
        <p14:creationId xmlns:p14="http://schemas.microsoft.com/office/powerpoint/2010/main" val="1666435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12</a:t>
            </a:fld>
            <a:endParaRPr kumimoji="1" lang="ja-JP" altLang="en-US"/>
          </a:p>
        </p:txBody>
      </p:sp>
    </p:spTree>
    <p:extLst>
      <p:ext uri="{BB962C8B-B14F-4D97-AF65-F5344CB8AC3E}">
        <p14:creationId xmlns:p14="http://schemas.microsoft.com/office/powerpoint/2010/main" val="4008294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13</a:t>
            </a:fld>
            <a:endParaRPr kumimoji="1" lang="ja-JP" altLang="en-US"/>
          </a:p>
        </p:txBody>
      </p:sp>
    </p:spTree>
    <p:extLst>
      <p:ext uri="{BB962C8B-B14F-4D97-AF65-F5344CB8AC3E}">
        <p14:creationId xmlns:p14="http://schemas.microsoft.com/office/powerpoint/2010/main" val="2841217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14</a:t>
            </a:fld>
            <a:endParaRPr kumimoji="1" lang="ja-JP" altLang="en-US"/>
          </a:p>
        </p:txBody>
      </p:sp>
    </p:spTree>
    <p:extLst>
      <p:ext uri="{BB962C8B-B14F-4D97-AF65-F5344CB8AC3E}">
        <p14:creationId xmlns:p14="http://schemas.microsoft.com/office/powerpoint/2010/main" val="98292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15</a:t>
            </a:fld>
            <a:endParaRPr kumimoji="1" lang="ja-JP" altLang="en-US"/>
          </a:p>
        </p:txBody>
      </p:sp>
    </p:spTree>
    <p:extLst>
      <p:ext uri="{BB962C8B-B14F-4D97-AF65-F5344CB8AC3E}">
        <p14:creationId xmlns:p14="http://schemas.microsoft.com/office/powerpoint/2010/main" val="3777416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16</a:t>
            </a:fld>
            <a:endParaRPr kumimoji="1" lang="ja-JP" altLang="en-US"/>
          </a:p>
        </p:txBody>
      </p:sp>
    </p:spTree>
    <p:extLst>
      <p:ext uri="{BB962C8B-B14F-4D97-AF65-F5344CB8AC3E}">
        <p14:creationId xmlns:p14="http://schemas.microsoft.com/office/powerpoint/2010/main" val="3617582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17</a:t>
            </a:fld>
            <a:endParaRPr kumimoji="1" lang="ja-JP" altLang="en-US"/>
          </a:p>
        </p:txBody>
      </p:sp>
    </p:spTree>
    <p:extLst>
      <p:ext uri="{BB962C8B-B14F-4D97-AF65-F5344CB8AC3E}">
        <p14:creationId xmlns:p14="http://schemas.microsoft.com/office/powerpoint/2010/main" val="1184940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18</a:t>
            </a:fld>
            <a:endParaRPr kumimoji="1" lang="ja-JP" altLang="en-US"/>
          </a:p>
        </p:txBody>
      </p:sp>
    </p:spTree>
    <p:extLst>
      <p:ext uri="{BB962C8B-B14F-4D97-AF65-F5344CB8AC3E}">
        <p14:creationId xmlns:p14="http://schemas.microsoft.com/office/powerpoint/2010/main" val="2283500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19</a:t>
            </a:fld>
            <a:endParaRPr kumimoji="1" lang="ja-JP" altLang="en-US"/>
          </a:p>
        </p:txBody>
      </p:sp>
    </p:spTree>
    <p:extLst>
      <p:ext uri="{BB962C8B-B14F-4D97-AF65-F5344CB8AC3E}">
        <p14:creationId xmlns:p14="http://schemas.microsoft.com/office/powerpoint/2010/main" val="3719334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21</a:t>
            </a:fld>
            <a:endParaRPr kumimoji="1" lang="ja-JP" altLang="en-US"/>
          </a:p>
        </p:txBody>
      </p:sp>
    </p:spTree>
    <p:extLst>
      <p:ext uri="{BB962C8B-B14F-4D97-AF65-F5344CB8AC3E}">
        <p14:creationId xmlns:p14="http://schemas.microsoft.com/office/powerpoint/2010/main" val="1922183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2</a:t>
            </a:fld>
            <a:endParaRPr kumimoji="1" lang="ja-JP" altLang="en-US"/>
          </a:p>
        </p:txBody>
      </p:sp>
    </p:spTree>
    <p:extLst>
      <p:ext uri="{BB962C8B-B14F-4D97-AF65-F5344CB8AC3E}">
        <p14:creationId xmlns:p14="http://schemas.microsoft.com/office/powerpoint/2010/main" val="842522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22</a:t>
            </a:fld>
            <a:endParaRPr kumimoji="1" lang="ja-JP" altLang="en-US"/>
          </a:p>
        </p:txBody>
      </p:sp>
    </p:spTree>
    <p:extLst>
      <p:ext uri="{BB962C8B-B14F-4D97-AF65-F5344CB8AC3E}">
        <p14:creationId xmlns:p14="http://schemas.microsoft.com/office/powerpoint/2010/main" val="2680724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23</a:t>
            </a:fld>
            <a:endParaRPr kumimoji="1" lang="ja-JP" altLang="en-US"/>
          </a:p>
        </p:txBody>
      </p:sp>
    </p:spTree>
    <p:extLst>
      <p:ext uri="{BB962C8B-B14F-4D97-AF65-F5344CB8AC3E}">
        <p14:creationId xmlns:p14="http://schemas.microsoft.com/office/powerpoint/2010/main" val="1468855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24</a:t>
            </a:fld>
            <a:endParaRPr kumimoji="1" lang="ja-JP" altLang="en-US"/>
          </a:p>
        </p:txBody>
      </p:sp>
    </p:spTree>
    <p:extLst>
      <p:ext uri="{BB962C8B-B14F-4D97-AF65-F5344CB8AC3E}">
        <p14:creationId xmlns:p14="http://schemas.microsoft.com/office/powerpoint/2010/main" val="2242195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25</a:t>
            </a:fld>
            <a:endParaRPr kumimoji="1" lang="ja-JP" altLang="en-US"/>
          </a:p>
        </p:txBody>
      </p:sp>
    </p:spTree>
    <p:extLst>
      <p:ext uri="{BB962C8B-B14F-4D97-AF65-F5344CB8AC3E}">
        <p14:creationId xmlns:p14="http://schemas.microsoft.com/office/powerpoint/2010/main" val="3738228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26</a:t>
            </a:fld>
            <a:endParaRPr kumimoji="1" lang="ja-JP" altLang="en-US"/>
          </a:p>
        </p:txBody>
      </p:sp>
    </p:spTree>
    <p:extLst>
      <p:ext uri="{BB962C8B-B14F-4D97-AF65-F5344CB8AC3E}">
        <p14:creationId xmlns:p14="http://schemas.microsoft.com/office/powerpoint/2010/main" val="3081251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27</a:t>
            </a:fld>
            <a:endParaRPr kumimoji="1" lang="ja-JP" altLang="en-US"/>
          </a:p>
        </p:txBody>
      </p:sp>
    </p:spTree>
    <p:extLst>
      <p:ext uri="{BB962C8B-B14F-4D97-AF65-F5344CB8AC3E}">
        <p14:creationId xmlns:p14="http://schemas.microsoft.com/office/powerpoint/2010/main" val="379168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3</a:t>
            </a:fld>
            <a:endParaRPr kumimoji="1" lang="ja-JP" altLang="en-US"/>
          </a:p>
        </p:txBody>
      </p:sp>
    </p:spTree>
    <p:extLst>
      <p:ext uri="{BB962C8B-B14F-4D97-AF65-F5344CB8AC3E}">
        <p14:creationId xmlns:p14="http://schemas.microsoft.com/office/powerpoint/2010/main" val="1284496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4</a:t>
            </a:fld>
            <a:endParaRPr kumimoji="1" lang="ja-JP" altLang="en-US"/>
          </a:p>
        </p:txBody>
      </p:sp>
    </p:spTree>
    <p:extLst>
      <p:ext uri="{BB962C8B-B14F-4D97-AF65-F5344CB8AC3E}">
        <p14:creationId xmlns:p14="http://schemas.microsoft.com/office/powerpoint/2010/main" val="4066314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5</a:t>
            </a:fld>
            <a:endParaRPr kumimoji="1" lang="ja-JP" altLang="en-US"/>
          </a:p>
        </p:txBody>
      </p:sp>
    </p:spTree>
    <p:extLst>
      <p:ext uri="{BB962C8B-B14F-4D97-AF65-F5344CB8AC3E}">
        <p14:creationId xmlns:p14="http://schemas.microsoft.com/office/powerpoint/2010/main" val="1229279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6</a:t>
            </a:fld>
            <a:endParaRPr kumimoji="1" lang="ja-JP" altLang="en-US"/>
          </a:p>
        </p:txBody>
      </p:sp>
    </p:spTree>
    <p:extLst>
      <p:ext uri="{BB962C8B-B14F-4D97-AF65-F5344CB8AC3E}">
        <p14:creationId xmlns:p14="http://schemas.microsoft.com/office/powerpoint/2010/main" val="540781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7</a:t>
            </a:fld>
            <a:endParaRPr kumimoji="1" lang="ja-JP" altLang="en-US"/>
          </a:p>
        </p:txBody>
      </p:sp>
    </p:spTree>
    <p:extLst>
      <p:ext uri="{BB962C8B-B14F-4D97-AF65-F5344CB8AC3E}">
        <p14:creationId xmlns:p14="http://schemas.microsoft.com/office/powerpoint/2010/main" val="413922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8</a:t>
            </a:fld>
            <a:endParaRPr kumimoji="1" lang="ja-JP" altLang="en-US"/>
          </a:p>
        </p:txBody>
      </p:sp>
    </p:spTree>
    <p:extLst>
      <p:ext uri="{BB962C8B-B14F-4D97-AF65-F5344CB8AC3E}">
        <p14:creationId xmlns:p14="http://schemas.microsoft.com/office/powerpoint/2010/main" val="1868872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F087B7-7189-46D6-8124-71E6B309819F}" type="slidenum">
              <a:rPr kumimoji="1" lang="ja-JP" altLang="en-US" smtClean="0"/>
              <a:t>10</a:t>
            </a:fld>
            <a:endParaRPr kumimoji="1" lang="ja-JP" altLang="en-US"/>
          </a:p>
        </p:txBody>
      </p:sp>
    </p:spTree>
    <p:extLst>
      <p:ext uri="{BB962C8B-B14F-4D97-AF65-F5344CB8AC3E}">
        <p14:creationId xmlns:p14="http://schemas.microsoft.com/office/powerpoint/2010/main" val="1016545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340752F-AB69-4B45-9B8C-DD11059B299B}" type="datetime1">
              <a:rPr kumimoji="1" lang="ja-JP" altLang="en-US" smtClean="0"/>
              <a:t>2017/10/31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7C34B5-B529-4AA3-8CE6-C523C6E5D895}" type="slidenum">
              <a:rPr kumimoji="1" lang="ja-JP" altLang="en-US" smtClean="0"/>
              <a:t>‹#›</a:t>
            </a:fld>
            <a:endParaRPr kumimoji="1" lang="ja-JP" altLang="en-US"/>
          </a:p>
        </p:txBody>
      </p:sp>
    </p:spTree>
    <p:extLst>
      <p:ext uri="{BB962C8B-B14F-4D97-AF65-F5344CB8AC3E}">
        <p14:creationId xmlns:p14="http://schemas.microsoft.com/office/powerpoint/2010/main" val="469562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05A8170-DE08-49EB-AA03-770826B914DA}" type="datetime1">
              <a:rPr kumimoji="1" lang="ja-JP" altLang="en-US" smtClean="0"/>
              <a:t>2017/10/31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7C34B5-B529-4AA3-8CE6-C523C6E5D895}" type="slidenum">
              <a:rPr kumimoji="1" lang="ja-JP" altLang="en-US" smtClean="0"/>
              <a:t>‹#›</a:t>
            </a:fld>
            <a:endParaRPr kumimoji="1" lang="ja-JP" altLang="en-US"/>
          </a:p>
        </p:txBody>
      </p:sp>
    </p:spTree>
    <p:extLst>
      <p:ext uri="{BB962C8B-B14F-4D97-AF65-F5344CB8AC3E}">
        <p14:creationId xmlns:p14="http://schemas.microsoft.com/office/powerpoint/2010/main" val="33097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FA1D83D-5E46-4D8C-A052-5A8E41584C6F}" type="datetime1">
              <a:rPr kumimoji="1" lang="ja-JP" altLang="en-US" smtClean="0"/>
              <a:t>2017/10/31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7C34B5-B529-4AA3-8CE6-C523C6E5D895}" type="slidenum">
              <a:rPr kumimoji="1" lang="ja-JP" altLang="en-US" smtClean="0"/>
              <a:t>‹#›</a:t>
            </a:fld>
            <a:endParaRPr kumimoji="1" lang="ja-JP" altLang="en-US"/>
          </a:p>
        </p:txBody>
      </p:sp>
    </p:spTree>
    <p:extLst>
      <p:ext uri="{BB962C8B-B14F-4D97-AF65-F5344CB8AC3E}">
        <p14:creationId xmlns:p14="http://schemas.microsoft.com/office/powerpoint/2010/main" val="255365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0D70691-97B1-43E4-A0A2-78EB011218E9}" type="datetime1">
              <a:rPr kumimoji="1" lang="ja-JP" altLang="en-US" smtClean="0"/>
              <a:t>2017/10/31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7C34B5-B529-4AA3-8CE6-C523C6E5D895}" type="slidenum">
              <a:rPr kumimoji="1" lang="ja-JP" altLang="en-US" smtClean="0"/>
              <a:t>‹#›</a:t>
            </a:fld>
            <a:endParaRPr kumimoji="1" lang="ja-JP" altLang="en-US"/>
          </a:p>
        </p:txBody>
      </p:sp>
    </p:spTree>
    <p:extLst>
      <p:ext uri="{BB962C8B-B14F-4D97-AF65-F5344CB8AC3E}">
        <p14:creationId xmlns:p14="http://schemas.microsoft.com/office/powerpoint/2010/main" val="98544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556A66D-DDAE-4D15-93BA-0505C9EE29EE}" type="datetime1">
              <a:rPr kumimoji="1" lang="ja-JP" altLang="en-US" smtClean="0"/>
              <a:t>2017/10/31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7C34B5-B529-4AA3-8CE6-C523C6E5D895}" type="slidenum">
              <a:rPr kumimoji="1" lang="ja-JP" altLang="en-US" smtClean="0"/>
              <a:t>‹#›</a:t>
            </a:fld>
            <a:endParaRPr kumimoji="1" lang="ja-JP" altLang="en-US"/>
          </a:p>
        </p:txBody>
      </p:sp>
    </p:spTree>
    <p:extLst>
      <p:ext uri="{BB962C8B-B14F-4D97-AF65-F5344CB8AC3E}">
        <p14:creationId xmlns:p14="http://schemas.microsoft.com/office/powerpoint/2010/main" val="400085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6972442C-1995-419A-9FFE-0942E98D9602}" type="datetime1">
              <a:rPr kumimoji="1" lang="ja-JP" altLang="en-US" smtClean="0"/>
              <a:t>2017/10/31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7C34B5-B529-4AA3-8CE6-C523C6E5D895}" type="slidenum">
              <a:rPr kumimoji="1" lang="ja-JP" altLang="en-US" smtClean="0"/>
              <a:t>‹#›</a:t>
            </a:fld>
            <a:endParaRPr kumimoji="1" lang="ja-JP" altLang="en-US"/>
          </a:p>
        </p:txBody>
      </p:sp>
    </p:spTree>
    <p:extLst>
      <p:ext uri="{BB962C8B-B14F-4D97-AF65-F5344CB8AC3E}">
        <p14:creationId xmlns:p14="http://schemas.microsoft.com/office/powerpoint/2010/main" val="1981882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C344110-3A9B-4552-8A8B-18C3D9B1D737}" type="datetime1">
              <a:rPr kumimoji="1" lang="ja-JP" altLang="en-US" smtClean="0"/>
              <a:t>2017/10/31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E7C34B5-B529-4AA3-8CE6-C523C6E5D895}" type="slidenum">
              <a:rPr kumimoji="1" lang="ja-JP" altLang="en-US" smtClean="0"/>
              <a:t>‹#›</a:t>
            </a:fld>
            <a:endParaRPr kumimoji="1" lang="ja-JP" altLang="en-US"/>
          </a:p>
        </p:txBody>
      </p:sp>
    </p:spTree>
    <p:extLst>
      <p:ext uri="{BB962C8B-B14F-4D97-AF65-F5344CB8AC3E}">
        <p14:creationId xmlns:p14="http://schemas.microsoft.com/office/powerpoint/2010/main" val="355824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5711F3B-A923-4E7B-8A27-AC6FCDF0DCF8}" type="datetime1">
              <a:rPr kumimoji="1" lang="ja-JP" altLang="en-US" smtClean="0"/>
              <a:t>2017/10/31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E7C34B5-B529-4AA3-8CE6-C523C6E5D895}" type="slidenum">
              <a:rPr kumimoji="1" lang="ja-JP" altLang="en-US" smtClean="0"/>
              <a:t>‹#›</a:t>
            </a:fld>
            <a:endParaRPr kumimoji="1" lang="ja-JP" altLang="en-US"/>
          </a:p>
        </p:txBody>
      </p:sp>
    </p:spTree>
    <p:extLst>
      <p:ext uri="{BB962C8B-B14F-4D97-AF65-F5344CB8AC3E}">
        <p14:creationId xmlns:p14="http://schemas.microsoft.com/office/powerpoint/2010/main" val="4223945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A87701-E59D-48FB-AFB2-174EA45FF7CE}" type="datetime1">
              <a:rPr kumimoji="1" lang="ja-JP" altLang="en-US" smtClean="0"/>
              <a:t>2017/10/31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E7C34B5-B529-4AA3-8CE6-C523C6E5D895}" type="slidenum">
              <a:rPr kumimoji="1" lang="ja-JP" altLang="en-US" smtClean="0"/>
              <a:t>‹#›</a:t>
            </a:fld>
            <a:endParaRPr kumimoji="1" lang="ja-JP" altLang="en-US"/>
          </a:p>
        </p:txBody>
      </p:sp>
    </p:spTree>
    <p:extLst>
      <p:ext uri="{BB962C8B-B14F-4D97-AF65-F5344CB8AC3E}">
        <p14:creationId xmlns:p14="http://schemas.microsoft.com/office/powerpoint/2010/main" val="2085079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980FE95-9285-462F-AE77-652BA69475B5}" type="datetime1">
              <a:rPr kumimoji="1" lang="ja-JP" altLang="en-US" smtClean="0"/>
              <a:t>2017/10/31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7C34B5-B529-4AA3-8CE6-C523C6E5D895}" type="slidenum">
              <a:rPr kumimoji="1" lang="ja-JP" altLang="en-US" smtClean="0"/>
              <a:t>‹#›</a:t>
            </a:fld>
            <a:endParaRPr kumimoji="1" lang="ja-JP" altLang="en-US"/>
          </a:p>
        </p:txBody>
      </p:sp>
    </p:spTree>
    <p:extLst>
      <p:ext uri="{BB962C8B-B14F-4D97-AF65-F5344CB8AC3E}">
        <p14:creationId xmlns:p14="http://schemas.microsoft.com/office/powerpoint/2010/main" val="2873052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71D3EE2-06AB-4170-8B0B-47CEEF59B545}" type="datetime1">
              <a:rPr kumimoji="1" lang="ja-JP" altLang="en-US" smtClean="0"/>
              <a:t>2017/10/31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7C34B5-B529-4AA3-8CE6-C523C6E5D895}" type="slidenum">
              <a:rPr kumimoji="1" lang="ja-JP" altLang="en-US" smtClean="0"/>
              <a:t>‹#›</a:t>
            </a:fld>
            <a:endParaRPr kumimoji="1" lang="ja-JP" altLang="en-US"/>
          </a:p>
        </p:txBody>
      </p:sp>
    </p:spTree>
    <p:extLst>
      <p:ext uri="{BB962C8B-B14F-4D97-AF65-F5344CB8AC3E}">
        <p14:creationId xmlns:p14="http://schemas.microsoft.com/office/powerpoint/2010/main" val="1523723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C258C-382B-4AAB-9A4A-E24325AC24E3}" type="datetime1">
              <a:rPr kumimoji="1" lang="ja-JP" altLang="en-US" smtClean="0"/>
              <a:t>2017/10/31</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C34B5-B529-4AA3-8CE6-C523C6E5D895}" type="slidenum">
              <a:rPr kumimoji="1" lang="ja-JP" altLang="en-US" smtClean="0"/>
              <a:t>‹#›</a:t>
            </a:fld>
            <a:endParaRPr kumimoji="1" lang="ja-JP" altLang="en-US"/>
          </a:p>
        </p:txBody>
      </p:sp>
    </p:spTree>
    <p:extLst>
      <p:ext uri="{BB962C8B-B14F-4D97-AF65-F5344CB8AC3E}">
        <p14:creationId xmlns:p14="http://schemas.microsoft.com/office/powerpoint/2010/main" val="30059572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t="1569" r="1133" b="24583"/>
          <a:stretch/>
        </p:blipFill>
        <p:spPr>
          <a:xfrm>
            <a:off x="0" y="0"/>
            <a:ext cx="12182476" cy="6858000"/>
          </a:xfrm>
          <a:prstGeom prst="rect">
            <a:avLst/>
          </a:prstGeom>
        </p:spPr>
      </p:pic>
      <p:sp>
        <p:nvSpPr>
          <p:cNvPr id="4" name="テキスト ボックス 3"/>
          <p:cNvSpPr txBox="1"/>
          <p:nvPr/>
        </p:nvSpPr>
        <p:spPr>
          <a:xfrm>
            <a:off x="5479793" y="5709903"/>
            <a:ext cx="3837502" cy="584775"/>
          </a:xfrm>
          <a:prstGeom prst="rect">
            <a:avLst/>
          </a:prstGeom>
          <a:noFill/>
        </p:spPr>
        <p:txBody>
          <a:bodyPr wrap="square" rtlCol="0">
            <a:spAutoFit/>
          </a:bodyPr>
          <a:lstStyle/>
          <a:p>
            <a:pPr algn="dist"/>
            <a:r>
              <a:rPr lang="ja-JP" altLang="en-US" sz="3200" dirty="0">
                <a:latin typeface="HG丸ｺﾞｼｯｸM-PRO" panose="020F0600000000000000" pitchFamily="50" charset="-128"/>
                <a:ea typeface="HG丸ｺﾞｼｯｸM-PRO" panose="020F0600000000000000" pitchFamily="50" charset="-128"/>
              </a:rPr>
              <a:t>臼幸産業株式会社</a:t>
            </a:r>
          </a:p>
        </p:txBody>
      </p:sp>
      <p:sp>
        <p:nvSpPr>
          <p:cNvPr id="7" name="テキスト ボックス 6"/>
          <p:cNvSpPr txBox="1"/>
          <p:nvPr/>
        </p:nvSpPr>
        <p:spPr>
          <a:xfrm>
            <a:off x="-1" y="987205"/>
            <a:ext cx="12182476" cy="461665"/>
          </a:xfrm>
          <a:prstGeom prst="rect">
            <a:avLst/>
          </a:prstGeom>
          <a:solidFill>
            <a:schemeClr val="bg1">
              <a:alpha val="70000"/>
            </a:schemeClr>
          </a:solidFill>
        </p:spPr>
        <p:txBody>
          <a:bodyPr wrap="square" rtlCol="0">
            <a:spAutoFit/>
          </a:bodyPr>
          <a:lstStyle/>
          <a:p>
            <a:pPr algn="ctr"/>
            <a:r>
              <a:rPr lang="ja-JP" altLang="en-US" sz="2400" dirty="0">
                <a:latin typeface="ＭＳ Ｐゴシック" panose="020B0600070205080204" pitchFamily="50" charset="-128"/>
                <a:ea typeface="ＭＳ Ｐゴシック" panose="020B0600070205080204" pitchFamily="50" charset="-128"/>
              </a:rPr>
              <a:t>平成</a:t>
            </a:r>
            <a:r>
              <a:rPr lang="en-US" altLang="ja-JP" sz="2400" dirty="0">
                <a:latin typeface="ＭＳ Ｐゴシック" panose="020B0600070205080204" pitchFamily="50" charset="-128"/>
                <a:ea typeface="ＭＳ Ｐゴシック" panose="020B0600070205080204" pitchFamily="50" charset="-128"/>
              </a:rPr>
              <a:t>28</a:t>
            </a:r>
            <a:r>
              <a:rPr lang="ja-JP" altLang="en-US" sz="2400" dirty="0">
                <a:latin typeface="ＭＳ Ｐゴシック" panose="020B0600070205080204" pitchFamily="50" charset="-128"/>
                <a:ea typeface="ＭＳ Ｐゴシック" panose="020B0600070205080204" pitchFamily="50" charset="-128"/>
              </a:rPr>
              <a:t>年 度障害防止（治山治水）東富士地区海苔川流路工</a:t>
            </a:r>
            <a:r>
              <a:rPr lang="en-US" altLang="ja-JP" sz="2400" dirty="0">
                <a:latin typeface="ＭＳ Ｐゴシック" panose="020B0600070205080204" pitchFamily="50" charset="-128"/>
                <a:ea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rPr>
              <a:t>工事</a:t>
            </a: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9451" y="5779368"/>
            <a:ext cx="2260343" cy="1030618"/>
          </a:xfrm>
          <a:prstGeom prst="rect">
            <a:avLst/>
          </a:prstGeom>
        </p:spPr>
      </p:pic>
      <p:sp>
        <p:nvSpPr>
          <p:cNvPr id="2" name="タイトル 1"/>
          <p:cNvSpPr>
            <a:spLocks noGrp="1"/>
          </p:cNvSpPr>
          <p:nvPr>
            <p:ph type="ctrTitle"/>
          </p:nvPr>
        </p:nvSpPr>
        <p:spPr>
          <a:xfrm>
            <a:off x="2209800" y="2023997"/>
            <a:ext cx="7772400" cy="3041312"/>
          </a:xfrm>
        </p:spPr>
        <p:txBody>
          <a:bodyPr>
            <a:normAutofit/>
          </a:bodyPr>
          <a:lstStyle/>
          <a:p>
            <a:r>
              <a:rPr lang="ja-JP" altLang="en-US" dirty="0">
                <a:effectLst>
                  <a:outerShdw blurRad="50800" dist="38100" dir="2700000" algn="tl" rotWithShape="0">
                    <a:prstClr val="black">
                      <a:alpha val="40000"/>
                    </a:prstClr>
                  </a:outerShdw>
                </a:effectLst>
                <a:latin typeface="ＭＳ Ｐゴシック" panose="020B0600070205080204" pitchFamily="50" charset="-128"/>
              </a:rPr>
              <a:t/>
            </a:r>
            <a:br>
              <a:rPr lang="ja-JP" altLang="en-US" dirty="0">
                <a:effectLst>
                  <a:outerShdw blurRad="50800" dist="38100" dir="2700000" algn="tl" rotWithShape="0">
                    <a:prstClr val="black">
                      <a:alpha val="40000"/>
                    </a:prstClr>
                  </a:outerShdw>
                </a:effectLst>
                <a:latin typeface="ＭＳ Ｐゴシック" panose="020B0600070205080204" pitchFamily="50" charset="-128"/>
              </a:rPr>
            </a:br>
            <a:endParaRPr kumimoji="1" lang="ja-JP" altLang="en-US" dirty="0"/>
          </a:p>
        </p:txBody>
      </p:sp>
      <p:sp>
        <p:nvSpPr>
          <p:cNvPr id="6" name="テキスト ボックス 5"/>
          <p:cNvSpPr txBox="1"/>
          <p:nvPr/>
        </p:nvSpPr>
        <p:spPr>
          <a:xfrm>
            <a:off x="0" y="2620595"/>
            <a:ext cx="12182475" cy="1323439"/>
          </a:xfrm>
          <a:prstGeom prst="rect">
            <a:avLst/>
          </a:prstGeom>
          <a:solidFill>
            <a:schemeClr val="bg1">
              <a:alpha val="70000"/>
            </a:schemeClr>
          </a:solidFill>
        </p:spPr>
        <p:txBody>
          <a:bodyPr wrap="square" rtlCol="0">
            <a:spAutoFit/>
          </a:bodyPr>
          <a:lstStyle/>
          <a:p>
            <a:pPr algn="ctr"/>
            <a:r>
              <a:rPr lang="ja-JP" altLang="en-US" sz="4000" dirty="0">
                <a:effectLst>
                  <a:outerShdw blurRad="50800" dist="38100" dir="2700000" algn="tl" rotWithShape="0">
                    <a:prstClr val="black">
                      <a:alpha val="40000"/>
                    </a:prstClr>
                  </a:outerShdw>
                </a:effectLst>
                <a:latin typeface="ＭＳ Ｐゴシック" panose="020B0600070205080204" pitchFamily="50" charset="-128"/>
              </a:rPr>
              <a:t>転圧コンクリート舗装（</a:t>
            </a:r>
            <a:r>
              <a:rPr lang="en-US" altLang="ja-JP" sz="4000" dirty="0">
                <a:effectLst>
                  <a:outerShdw blurRad="50800" dist="38100" dir="2700000" algn="tl" rotWithShape="0">
                    <a:prstClr val="black">
                      <a:alpha val="40000"/>
                    </a:prstClr>
                  </a:outerShdw>
                </a:effectLst>
                <a:latin typeface="ＭＳ Ｐゴシック" panose="020B0600070205080204" pitchFamily="50" charset="-128"/>
              </a:rPr>
              <a:t>RCCP</a:t>
            </a:r>
            <a:r>
              <a:rPr lang="ja-JP" altLang="en-US" sz="4000" dirty="0">
                <a:effectLst>
                  <a:outerShdw blurRad="50800" dist="38100" dir="2700000" algn="tl" rotWithShape="0">
                    <a:prstClr val="black">
                      <a:alpha val="40000"/>
                    </a:prstClr>
                  </a:outerShdw>
                </a:effectLst>
                <a:latin typeface="ＭＳ Ｐゴシック" panose="020B0600070205080204" pitchFamily="50" charset="-128"/>
              </a:rPr>
              <a:t>工法）</a:t>
            </a:r>
            <a:r>
              <a:rPr lang="en-US" altLang="ja-JP" sz="4000" dirty="0">
                <a:effectLst>
                  <a:outerShdw blurRad="50800" dist="38100" dir="2700000" algn="tl" rotWithShape="0">
                    <a:prstClr val="black">
                      <a:alpha val="40000"/>
                    </a:prstClr>
                  </a:outerShdw>
                </a:effectLst>
                <a:latin typeface="ＭＳ Ｐゴシック" panose="020B0600070205080204" pitchFamily="50" charset="-128"/>
              </a:rPr>
              <a:t/>
            </a:r>
            <a:br>
              <a:rPr lang="en-US" altLang="ja-JP" sz="4000" dirty="0">
                <a:effectLst>
                  <a:outerShdw blurRad="50800" dist="38100" dir="2700000" algn="tl" rotWithShape="0">
                    <a:prstClr val="black">
                      <a:alpha val="40000"/>
                    </a:prstClr>
                  </a:outerShdw>
                </a:effectLst>
                <a:latin typeface="ＭＳ Ｐゴシック" panose="020B0600070205080204" pitchFamily="50" charset="-128"/>
              </a:rPr>
            </a:br>
            <a:r>
              <a:rPr lang="ja-JP" altLang="en-US" sz="4000" dirty="0">
                <a:effectLst>
                  <a:outerShdw blurRad="50800" dist="38100" dir="2700000" algn="tl" rotWithShape="0">
                    <a:prstClr val="black">
                      <a:alpha val="40000"/>
                    </a:prstClr>
                  </a:outerShdw>
                </a:effectLst>
                <a:latin typeface="ＭＳ Ｐゴシック" panose="020B0600070205080204" pitchFamily="50" charset="-128"/>
              </a:rPr>
              <a:t>における品質確保</a:t>
            </a:r>
            <a:endParaRPr lang="ja-JP" altLang="en-US" sz="4000" dirty="0"/>
          </a:p>
        </p:txBody>
      </p:sp>
    </p:spTree>
    <p:extLst>
      <p:ext uri="{BB962C8B-B14F-4D97-AF65-F5344CB8AC3E}">
        <p14:creationId xmlns:p14="http://schemas.microsoft.com/office/powerpoint/2010/main" val="3764212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9504" r="205"/>
          <a:stretch/>
        </p:blipFill>
        <p:spPr>
          <a:xfrm>
            <a:off x="6593880" y="795972"/>
            <a:ext cx="4773553" cy="3965229"/>
          </a:xfrm>
          <a:prstGeom prst="rect">
            <a:avLst/>
          </a:prstGeom>
        </p:spPr>
      </p:pic>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l="14145" r="4724" b="3594"/>
          <a:stretch/>
        </p:blipFill>
        <p:spPr>
          <a:xfrm>
            <a:off x="898567" y="796685"/>
            <a:ext cx="4447634" cy="3963805"/>
          </a:xfrm>
          <a:prstGeom prst="rect">
            <a:avLst/>
          </a:prstGeom>
        </p:spPr>
      </p:pic>
      <p:sp>
        <p:nvSpPr>
          <p:cNvPr id="5" name="テキスト ボックス 4"/>
          <p:cNvSpPr txBox="1"/>
          <p:nvPr/>
        </p:nvSpPr>
        <p:spPr>
          <a:xfrm>
            <a:off x="280453" y="164276"/>
            <a:ext cx="7401993" cy="584775"/>
          </a:xfrm>
          <a:prstGeom prst="rect">
            <a:avLst/>
          </a:prstGeom>
          <a:solidFill>
            <a:schemeClr val="bg1"/>
          </a:solidFill>
        </p:spPr>
        <p:txBody>
          <a:bodyPr wrap="square" rtlCol="0">
            <a:spAutoFit/>
          </a:bodyPr>
          <a:lstStyle/>
          <a:p>
            <a:r>
              <a:rPr lang="ja-JP" altLang="en-US" sz="3200" dirty="0">
                <a:latin typeface="+mj-ea"/>
                <a:ea typeface="+mj-ea"/>
              </a:rPr>
              <a:t>①</a:t>
            </a:r>
            <a:r>
              <a:rPr lang="ja-JP" altLang="en-US" sz="3200" dirty="0">
                <a:effectLst>
                  <a:outerShdw blurRad="50800" dist="38100" dir="2700000" algn="tl" rotWithShape="0">
                    <a:prstClr val="black">
                      <a:alpha val="40000"/>
                    </a:prstClr>
                  </a:outerShdw>
                </a:effectLst>
                <a:latin typeface="+mj-ea"/>
                <a:ea typeface="+mj-ea"/>
              </a:rPr>
              <a:t>転圧コンクリートの配合確認・配合試験</a:t>
            </a:r>
          </a:p>
        </p:txBody>
      </p:sp>
      <p:graphicFrame>
        <p:nvGraphicFramePr>
          <p:cNvPr id="6" name="表 5"/>
          <p:cNvGraphicFramePr>
            <a:graphicFrameLocks noGrp="1"/>
          </p:cNvGraphicFramePr>
          <p:nvPr>
            <p:extLst>
              <p:ext uri="{D42A27DB-BD31-4B8C-83A1-F6EECF244321}">
                <p14:modId xmlns:p14="http://schemas.microsoft.com/office/powerpoint/2010/main" val="1941691477"/>
              </p:ext>
            </p:extLst>
          </p:nvPr>
        </p:nvGraphicFramePr>
        <p:xfrm>
          <a:off x="1622425" y="5069415"/>
          <a:ext cx="9055098" cy="1605568"/>
        </p:xfrm>
        <a:graphic>
          <a:graphicData uri="http://schemas.openxmlformats.org/drawingml/2006/table">
            <a:tbl>
              <a:tblPr firstRow="1" bandRow="1">
                <a:tableStyleId>{5C22544A-7EE6-4342-B048-85BDC9FD1C3A}</a:tableStyleId>
              </a:tblPr>
              <a:tblGrid>
                <a:gridCol w="1006122"/>
                <a:gridCol w="1006122"/>
                <a:gridCol w="1006122"/>
                <a:gridCol w="1006122"/>
                <a:gridCol w="1006122"/>
                <a:gridCol w="1006122"/>
                <a:gridCol w="1006122"/>
                <a:gridCol w="1006122"/>
                <a:gridCol w="1006122"/>
              </a:tblGrid>
              <a:tr h="482744">
                <a:tc rowSpan="2">
                  <a:txBody>
                    <a:bodyPr/>
                    <a:lstStyle/>
                    <a:p>
                      <a:pPr algn="ctr"/>
                      <a:r>
                        <a:rPr kumimoji="1" lang="ja-JP" altLang="en-US" sz="1600" dirty="0" smtClean="0"/>
                        <a:t>粗骨材の最大寸法</a:t>
                      </a:r>
                      <a:endParaRPr kumimoji="1" lang="en-US" altLang="ja-JP" sz="1600" dirty="0" smtClean="0"/>
                    </a:p>
                    <a:p>
                      <a:pPr algn="ctr"/>
                      <a:r>
                        <a:rPr kumimoji="1" lang="ja-JP" altLang="en-US" sz="1600" dirty="0" smtClean="0"/>
                        <a:t>（</a:t>
                      </a:r>
                      <a:r>
                        <a:rPr kumimoji="1" lang="en-US" altLang="ja-JP" sz="1600" dirty="0" smtClean="0"/>
                        <a:t>mm</a:t>
                      </a:r>
                      <a:r>
                        <a:rPr kumimoji="1" lang="ja-JP" altLang="en-US" sz="1600" dirty="0" smtClean="0"/>
                        <a:t>）</a:t>
                      </a:r>
                      <a:endParaRPr kumimoji="1" lang="ja-JP" altLang="en-US" sz="1600" dirty="0"/>
                    </a:p>
                  </a:txBody>
                  <a:tcPr>
                    <a:solidFill>
                      <a:schemeClr val="accent5">
                        <a:lumMod val="75000"/>
                      </a:schemeClr>
                    </a:solidFill>
                  </a:tcPr>
                </a:tc>
                <a:tc rowSpan="2">
                  <a:txBody>
                    <a:bodyPr/>
                    <a:lstStyle/>
                    <a:p>
                      <a:pPr algn="ctr"/>
                      <a:r>
                        <a:rPr kumimoji="1" lang="ja-JP" altLang="en-US" sz="1600" dirty="0" smtClean="0"/>
                        <a:t>細骨材率</a:t>
                      </a:r>
                      <a:r>
                        <a:rPr kumimoji="1" lang="ja-JP" altLang="en-US" sz="1600" dirty="0" err="1" smtClean="0"/>
                        <a:t>ｓ</a:t>
                      </a:r>
                      <a:r>
                        <a:rPr kumimoji="1" lang="en-US" altLang="ja-JP" sz="1600" dirty="0" smtClean="0"/>
                        <a:t>/a</a:t>
                      </a:r>
                    </a:p>
                    <a:p>
                      <a:pPr algn="ctr"/>
                      <a:r>
                        <a:rPr kumimoji="1" lang="ja-JP" altLang="en-US" sz="1600" dirty="0" smtClean="0"/>
                        <a:t>（％）</a:t>
                      </a:r>
                      <a:endParaRPr kumimoji="1" lang="ja-JP" altLang="en-US" sz="1600" dirty="0"/>
                    </a:p>
                  </a:txBody>
                  <a:tcPr>
                    <a:solidFill>
                      <a:schemeClr val="accent5">
                        <a:lumMod val="75000"/>
                      </a:schemeClr>
                    </a:solidFill>
                  </a:tcPr>
                </a:tc>
                <a:tc rowSpan="2">
                  <a:txBody>
                    <a:bodyPr/>
                    <a:lstStyle/>
                    <a:p>
                      <a:pPr algn="ctr"/>
                      <a:r>
                        <a:rPr kumimoji="1" lang="ja-JP" altLang="en-US" sz="1600" dirty="0" smtClean="0"/>
                        <a:t>水セメント比</a:t>
                      </a:r>
                      <a:r>
                        <a:rPr kumimoji="1" lang="ja-JP" altLang="en-US" sz="1600" dirty="0" err="1" smtClean="0"/>
                        <a:t>ｗ</a:t>
                      </a:r>
                      <a:r>
                        <a:rPr kumimoji="1" lang="en-US" altLang="ja-JP" sz="1600" dirty="0" smtClean="0"/>
                        <a:t>/</a:t>
                      </a:r>
                      <a:r>
                        <a:rPr kumimoji="1" lang="ja-JP" altLang="en-US" sz="1600" dirty="0" err="1" smtClean="0"/>
                        <a:t>ｃ</a:t>
                      </a:r>
                      <a:endParaRPr kumimoji="1" lang="en-US" altLang="ja-JP" sz="1600" dirty="0" smtClean="0"/>
                    </a:p>
                    <a:p>
                      <a:pPr algn="ctr"/>
                      <a:r>
                        <a:rPr kumimoji="1" lang="ja-JP" altLang="en-US" sz="1600" dirty="0" smtClean="0"/>
                        <a:t>（％）</a:t>
                      </a:r>
                      <a:endParaRPr kumimoji="1" lang="ja-JP" altLang="en-US" sz="1600" dirty="0"/>
                    </a:p>
                  </a:txBody>
                  <a:tcPr>
                    <a:solidFill>
                      <a:schemeClr val="accent5">
                        <a:lumMod val="75000"/>
                      </a:schemeClr>
                    </a:solidFill>
                  </a:tcPr>
                </a:tc>
                <a:tc rowSpan="2">
                  <a:txBody>
                    <a:bodyPr/>
                    <a:lstStyle/>
                    <a:p>
                      <a:pPr algn="ctr"/>
                      <a:r>
                        <a:rPr kumimoji="1" lang="ja-JP" altLang="en-US" sz="1600" dirty="0" smtClean="0"/>
                        <a:t>マーシャル締固め密度</a:t>
                      </a:r>
                      <a:endParaRPr kumimoji="1" lang="en-US" altLang="ja-JP" sz="1600" dirty="0" smtClean="0"/>
                    </a:p>
                    <a:p>
                      <a:pPr algn="ctr"/>
                      <a:r>
                        <a:rPr kumimoji="1" lang="ja-JP" altLang="en-US" sz="1600" dirty="0" smtClean="0"/>
                        <a:t>（</a:t>
                      </a:r>
                      <a:r>
                        <a:rPr kumimoji="1" lang="ja-JP" altLang="en-US" sz="1600" dirty="0" err="1" smtClean="0"/>
                        <a:t>ｇ</a:t>
                      </a:r>
                      <a:r>
                        <a:rPr kumimoji="1" lang="en-US" altLang="ja-JP" sz="1600" dirty="0" smtClean="0"/>
                        <a:t>/</a:t>
                      </a:r>
                      <a:r>
                        <a:rPr kumimoji="1" lang="ja-JP" altLang="en-US" sz="1600" dirty="0" smtClean="0"/>
                        <a:t>㎤）</a:t>
                      </a:r>
                      <a:endParaRPr kumimoji="1" lang="ja-JP" altLang="en-US" sz="1600" dirty="0"/>
                    </a:p>
                  </a:txBody>
                  <a:tcPr>
                    <a:solidFill>
                      <a:schemeClr val="accent5">
                        <a:lumMod val="75000"/>
                      </a:schemeClr>
                    </a:solidFill>
                  </a:tcPr>
                </a:tc>
                <a:tc gridSpan="5">
                  <a:txBody>
                    <a:bodyPr/>
                    <a:lstStyle/>
                    <a:p>
                      <a:pPr algn="ctr"/>
                      <a:r>
                        <a:rPr kumimoji="1" lang="ja-JP" altLang="en-US" dirty="0" smtClean="0"/>
                        <a:t>単位量（㎏</a:t>
                      </a:r>
                      <a:r>
                        <a:rPr kumimoji="1" lang="en-US" altLang="ja-JP" dirty="0" smtClean="0"/>
                        <a:t>/</a:t>
                      </a:r>
                      <a:r>
                        <a:rPr kumimoji="1" lang="ja-JP" altLang="en-US" dirty="0" smtClean="0"/>
                        <a:t>㎥）</a:t>
                      </a:r>
                      <a:endParaRPr kumimoji="1" lang="ja-JP" altLang="en-US" dirty="0"/>
                    </a:p>
                  </a:txBody>
                  <a:tcPr>
                    <a:solidFill>
                      <a:schemeClr val="accent5">
                        <a:lumMod val="75000"/>
                      </a:schemeClr>
                    </a:solidFill>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r>
              <a:tr h="623072">
                <a:tc vMerge="1">
                  <a:txBody>
                    <a:bodyPr/>
                    <a:lstStyle/>
                    <a:p>
                      <a:endParaRPr kumimoji="1" lang="ja-JP" altLang="en-US" dirty="0"/>
                    </a:p>
                  </a:txBody>
                  <a:tcPr/>
                </a:tc>
                <a:tc vMerge="1">
                  <a:txBody>
                    <a:bodyPr/>
                    <a:lstStyle/>
                    <a:p>
                      <a:endParaRPr kumimoji="1" lang="ja-JP" altLang="en-US" dirty="0"/>
                    </a:p>
                  </a:txBody>
                  <a:tcPr/>
                </a:tc>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ja-JP" altLang="en-US" dirty="0" smtClean="0">
                          <a:solidFill>
                            <a:schemeClr val="bg1"/>
                          </a:solidFill>
                        </a:rPr>
                        <a:t>水</a:t>
                      </a:r>
                      <a:endParaRPr kumimoji="1" lang="en-US" altLang="ja-JP" dirty="0" smtClean="0">
                        <a:solidFill>
                          <a:schemeClr val="bg1"/>
                        </a:solidFill>
                      </a:endParaRPr>
                    </a:p>
                    <a:p>
                      <a:pPr algn="ctr"/>
                      <a:r>
                        <a:rPr kumimoji="1" lang="ja-JP" altLang="en-US" dirty="0" smtClean="0">
                          <a:solidFill>
                            <a:schemeClr val="bg1"/>
                          </a:solidFill>
                        </a:rPr>
                        <a:t>Ｗ</a:t>
                      </a:r>
                      <a:endParaRPr kumimoji="1" lang="ja-JP" altLang="en-US" dirty="0">
                        <a:solidFill>
                          <a:schemeClr val="bg1"/>
                        </a:solidFill>
                      </a:endParaRPr>
                    </a:p>
                  </a:txBody>
                  <a:tcPr>
                    <a:solidFill>
                      <a:schemeClr val="accent5">
                        <a:lumMod val="75000"/>
                      </a:schemeClr>
                    </a:solidFill>
                  </a:tcPr>
                </a:tc>
                <a:tc>
                  <a:txBody>
                    <a:bodyPr/>
                    <a:lstStyle/>
                    <a:p>
                      <a:pPr algn="ctr"/>
                      <a:r>
                        <a:rPr kumimoji="1" lang="ja-JP" altLang="en-US" dirty="0" smtClean="0">
                          <a:solidFill>
                            <a:schemeClr val="bg1"/>
                          </a:solidFill>
                        </a:rPr>
                        <a:t>セメント</a:t>
                      </a:r>
                      <a:endParaRPr kumimoji="1" lang="en-US" altLang="ja-JP" dirty="0" smtClean="0">
                        <a:solidFill>
                          <a:schemeClr val="bg1"/>
                        </a:solidFill>
                      </a:endParaRPr>
                    </a:p>
                    <a:p>
                      <a:pPr algn="ctr"/>
                      <a:r>
                        <a:rPr kumimoji="1" lang="ja-JP" altLang="en-US" dirty="0" smtClean="0">
                          <a:solidFill>
                            <a:schemeClr val="bg1"/>
                          </a:solidFill>
                        </a:rPr>
                        <a:t>Ｃ</a:t>
                      </a:r>
                      <a:endParaRPr kumimoji="1" lang="ja-JP" altLang="en-US" dirty="0">
                        <a:solidFill>
                          <a:schemeClr val="bg1"/>
                        </a:solidFill>
                      </a:endParaRPr>
                    </a:p>
                  </a:txBody>
                  <a:tcPr>
                    <a:solidFill>
                      <a:schemeClr val="accent5">
                        <a:lumMod val="75000"/>
                      </a:schemeClr>
                    </a:solidFill>
                  </a:tcPr>
                </a:tc>
                <a:tc>
                  <a:txBody>
                    <a:bodyPr/>
                    <a:lstStyle/>
                    <a:p>
                      <a:pPr algn="ctr"/>
                      <a:r>
                        <a:rPr kumimoji="1" lang="ja-JP" altLang="en-US" dirty="0" smtClean="0">
                          <a:solidFill>
                            <a:schemeClr val="bg1"/>
                          </a:solidFill>
                        </a:rPr>
                        <a:t>細骨材</a:t>
                      </a:r>
                      <a:endParaRPr kumimoji="1" lang="en-US" altLang="ja-JP" dirty="0" smtClean="0">
                        <a:solidFill>
                          <a:schemeClr val="bg1"/>
                        </a:solidFill>
                      </a:endParaRPr>
                    </a:p>
                    <a:p>
                      <a:pPr algn="ctr"/>
                      <a:r>
                        <a:rPr kumimoji="1" lang="ja-JP" altLang="en-US" dirty="0" smtClean="0">
                          <a:solidFill>
                            <a:schemeClr val="bg1"/>
                          </a:solidFill>
                        </a:rPr>
                        <a:t>Ｓ</a:t>
                      </a:r>
                      <a:endParaRPr kumimoji="1" lang="ja-JP" altLang="en-US" dirty="0">
                        <a:solidFill>
                          <a:schemeClr val="bg1"/>
                        </a:solidFill>
                      </a:endParaRPr>
                    </a:p>
                  </a:txBody>
                  <a:tcPr>
                    <a:solidFill>
                      <a:schemeClr val="accent5">
                        <a:lumMod val="75000"/>
                      </a:schemeClr>
                    </a:solidFill>
                  </a:tcPr>
                </a:tc>
                <a:tc>
                  <a:txBody>
                    <a:bodyPr/>
                    <a:lstStyle/>
                    <a:p>
                      <a:pPr algn="ctr"/>
                      <a:r>
                        <a:rPr kumimoji="1" lang="ja-JP" altLang="en-US" dirty="0" smtClean="0">
                          <a:solidFill>
                            <a:schemeClr val="bg1"/>
                          </a:solidFill>
                        </a:rPr>
                        <a:t>粗骨材</a:t>
                      </a:r>
                      <a:endParaRPr kumimoji="1" lang="en-US" altLang="ja-JP" dirty="0" smtClean="0">
                        <a:solidFill>
                          <a:schemeClr val="bg1"/>
                        </a:solidFill>
                      </a:endParaRPr>
                    </a:p>
                    <a:p>
                      <a:pPr algn="ctr"/>
                      <a:r>
                        <a:rPr kumimoji="1" lang="ja-JP" altLang="en-US" dirty="0" smtClean="0">
                          <a:solidFill>
                            <a:schemeClr val="bg1"/>
                          </a:solidFill>
                        </a:rPr>
                        <a:t>Ｇ</a:t>
                      </a:r>
                      <a:endParaRPr kumimoji="1" lang="ja-JP" altLang="en-US" dirty="0">
                        <a:solidFill>
                          <a:schemeClr val="bg1"/>
                        </a:solidFill>
                      </a:endParaRPr>
                    </a:p>
                  </a:txBody>
                  <a:tcPr>
                    <a:solidFill>
                      <a:schemeClr val="accent5">
                        <a:lumMod val="75000"/>
                      </a:schemeClr>
                    </a:solidFill>
                  </a:tcPr>
                </a:tc>
                <a:tc>
                  <a:txBody>
                    <a:bodyPr/>
                    <a:lstStyle/>
                    <a:p>
                      <a:pPr algn="ctr"/>
                      <a:r>
                        <a:rPr kumimoji="1" lang="ja-JP" altLang="en-US" dirty="0" smtClean="0">
                          <a:solidFill>
                            <a:schemeClr val="bg1"/>
                          </a:solidFill>
                        </a:rPr>
                        <a:t>混和材</a:t>
                      </a:r>
                      <a:endParaRPr kumimoji="1" lang="ja-JP" altLang="en-US" dirty="0">
                        <a:solidFill>
                          <a:schemeClr val="bg1"/>
                        </a:solidFill>
                      </a:endParaRPr>
                    </a:p>
                  </a:txBody>
                  <a:tcPr>
                    <a:solidFill>
                      <a:schemeClr val="accent5">
                        <a:lumMod val="75000"/>
                      </a:schemeClr>
                    </a:solidFill>
                  </a:tcPr>
                </a:tc>
              </a:tr>
              <a:tr h="482744">
                <a:tc>
                  <a:txBody>
                    <a:bodyPr/>
                    <a:lstStyle/>
                    <a:p>
                      <a:pPr algn="ctr"/>
                      <a:r>
                        <a:rPr kumimoji="1" lang="en-US" altLang="ja-JP" dirty="0" smtClean="0"/>
                        <a:t>20</a:t>
                      </a:r>
                      <a:endParaRPr kumimoji="1" lang="ja-JP" altLang="en-US" dirty="0"/>
                    </a:p>
                  </a:txBody>
                  <a:tcPr>
                    <a:solidFill>
                      <a:schemeClr val="accent1">
                        <a:lumMod val="40000"/>
                        <a:lumOff val="60000"/>
                      </a:schemeClr>
                    </a:solidFill>
                  </a:tcPr>
                </a:tc>
                <a:tc>
                  <a:txBody>
                    <a:bodyPr/>
                    <a:lstStyle/>
                    <a:p>
                      <a:pPr algn="ctr"/>
                      <a:r>
                        <a:rPr kumimoji="1" lang="en-US" altLang="ja-JP" dirty="0" smtClean="0"/>
                        <a:t>40.0</a:t>
                      </a:r>
                      <a:endParaRPr kumimoji="1" lang="ja-JP" altLang="en-US" dirty="0"/>
                    </a:p>
                  </a:txBody>
                  <a:tcPr>
                    <a:solidFill>
                      <a:schemeClr val="accent1">
                        <a:lumMod val="40000"/>
                        <a:lumOff val="60000"/>
                      </a:schemeClr>
                    </a:solidFill>
                  </a:tcPr>
                </a:tc>
                <a:tc>
                  <a:txBody>
                    <a:bodyPr/>
                    <a:lstStyle/>
                    <a:p>
                      <a:pPr algn="ctr"/>
                      <a:r>
                        <a:rPr kumimoji="1" lang="en-US" altLang="ja-JP" dirty="0" smtClean="0"/>
                        <a:t>38.9</a:t>
                      </a:r>
                      <a:endParaRPr kumimoji="1" lang="ja-JP" altLang="en-US" dirty="0"/>
                    </a:p>
                  </a:txBody>
                  <a:tcPr>
                    <a:solidFill>
                      <a:schemeClr val="accent1">
                        <a:lumMod val="40000"/>
                        <a:lumOff val="60000"/>
                      </a:schemeClr>
                    </a:solidFill>
                  </a:tcPr>
                </a:tc>
                <a:tc>
                  <a:txBody>
                    <a:bodyPr/>
                    <a:lstStyle/>
                    <a:p>
                      <a:pPr algn="ctr"/>
                      <a:r>
                        <a:rPr kumimoji="1" lang="en-US" altLang="ja-JP" dirty="0" smtClean="0"/>
                        <a:t>2.508</a:t>
                      </a:r>
                      <a:endParaRPr kumimoji="1" lang="ja-JP" altLang="en-US" dirty="0"/>
                    </a:p>
                  </a:txBody>
                  <a:tcPr>
                    <a:solidFill>
                      <a:schemeClr val="accent1">
                        <a:lumMod val="40000"/>
                        <a:lumOff val="60000"/>
                      </a:schemeClr>
                    </a:solidFill>
                  </a:tcPr>
                </a:tc>
                <a:tc>
                  <a:txBody>
                    <a:bodyPr/>
                    <a:lstStyle/>
                    <a:p>
                      <a:pPr algn="ctr"/>
                      <a:r>
                        <a:rPr kumimoji="1" lang="en-US" altLang="ja-JP" dirty="0" smtClean="0"/>
                        <a:t>105</a:t>
                      </a:r>
                      <a:endParaRPr kumimoji="1" lang="ja-JP" altLang="en-US" dirty="0"/>
                    </a:p>
                  </a:txBody>
                  <a:tcPr>
                    <a:solidFill>
                      <a:schemeClr val="accent1">
                        <a:lumMod val="40000"/>
                        <a:lumOff val="60000"/>
                      </a:schemeClr>
                    </a:solidFill>
                  </a:tcPr>
                </a:tc>
                <a:tc>
                  <a:txBody>
                    <a:bodyPr/>
                    <a:lstStyle/>
                    <a:p>
                      <a:pPr algn="ctr"/>
                      <a:r>
                        <a:rPr kumimoji="1" lang="en-US" altLang="ja-JP" dirty="0" smtClean="0"/>
                        <a:t>270</a:t>
                      </a:r>
                      <a:endParaRPr kumimoji="1" lang="ja-JP" altLang="en-US" dirty="0"/>
                    </a:p>
                  </a:txBody>
                  <a:tcPr>
                    <a:solidFill>
                      <a:schemeClr val="accent1">
                        <a:lumMod val="40000"/>
                        <a:lumOff val="60000"/>
                      </a:schemeClr>
                    </a:solidFill>
                  </a:tcPr>
                </a:tc>
                <a:tc>
                  <a:txBody>
                    <a:bodyPr/>
                    <a:lstStyle/>
                    <a:p>
                      <a:pPr algn="ctr"/>
                      <a:r>
                        <a:rPr kumimoji="1" lang="en-US" altLang="ja-JP" dirty="0" smtClean="0"/>
                        <a:t>855</a:t>
                      </a:r>
                      <a:endParaRPr kumimoji="1" lang="ja-JP" altLang="en-US" dirty="0"/>
                    </a:p>
                  </a:txBody>
                  <a:tcPr>
                    <a:solidFill>
                      <a:schemeClr val="accent1">
                        <a:lumMod val="40000"/>
                        <a:lumOff val="60000"/>
                      </a:schemeClr>
                    </a:solidFill>
                  </a:tcPr>
                </a:tc>
                <a:tc>
                  <a:txBody>
                    <a:bodyPr/>
                    <a:lstStyle/>
                    <a:p>
                      <a:pPr algn="ctr"/>
                      <a:r>
                        <a:rPr kumimoji="1" lang="en-US" altLang="ja-JP" dirty="0" smtClean="0"/>
                        <a:t>1278</a:t>
                      </a:r>
                      <a:endParaRPr kumimoji="1" lang="ja-JP" altLang="en-US" dirty="0"/>
                    </a:p>
                  </a:txBody>
                  <a:tcPr>
                    <a:solidFill>
                      <a:schemeClr val="accent1">
                        <a:lumMod val="40000"/>
                        <a:lumOff val="60000"/>
                      </a:schemeClr>
                    </a:solidFill>
                  </a:tcPr>
                </a:tc>
                <a:tc>
                  <a:txBody>
                    <a:bodyPr/>
                    <a:lstStyle/>
                    <a:p>
                      <a:pPr algn="ctr"/>
                      <a:r>
                        <a:rPr kumimoji="1" lang="en-US" altLang="ja-JP" dirty="0" smtClean="0"/>
                        <a:t>2.7</a:t>
                      </a:r>
                      <a:endParaRPr kumimoji="1" lang="ja-JP" altLang="en-US" dirty="0"/>
                    </a:p>
                  </a:txBody>
                  <a:tcPr>
                    <a:solidFill>
                      <a:schemeClr val="accent1">
                        <a:lumMod val="40000"/>
                        <a:lumOff val="60000"/>
                      </a:schemeClr>
                    </a:solidFill>
                  </a:tcPr>
                </a:tc>
              </a:tr>
            </a:tbl>
          </a:graphicData>
        </a:graphic>
      </p:graphicFrame>
      <p:sp>
        <p:nvSpPr>
          <p:cNvPr id="7" name="テキスト ボックス 6"/>
          <p:cNvSpPr txBox="1"/>
          <p:nvPr/>
        </p:nvSpPr>
        <p:spPr>
          <a:xfrm>
            <a:off x="4089442" y="4739587"/>
            <a:ext cx="3111458" cy="338554"/>
          </a:xfrm>
          <a:prstGeom prst="rect">
            <a:avLst/>
          </a:prstGeom>
          <a:noFill/>
        </p:spPr>
        <p:txBody>
          <a:bodyPr wrap="square" rtlCol="0">
            <a:spAutoFit/>
          </a:bodyPr>
          <a:lstStyle/>
          <a:p>
            <a:r>
              <a:rPr kumimoji="1" lang="ja-JP" altLang="en-US" sz="1600" dirty="0" smtClean="0"/>
              <a:t>表</a:t>
            </a:r>
            <a:r>
              <a:rPr kumimoji="1" lang="en-US" altLang="ja-JP" sz="1600" dirty="0" smtClean="0"/>
              <a:t>-</a:t>
            </a:r>
            <a:r>
              <a:rPr kumimoji="1" lang="ja-JP" altLang="en-US" sz="1600" dirty="0" smtClean="0"/>
              <a:t>１ 転圧コンクリートの配合</a:t>
            </a:r>
            <a:endParaRPr kumimoji="1" lang="ja-JP" altLang="en-US" sz="1600" dirty="0"/>
          </a:p>
        </p:txBody>
      </p:sp>
    </p:spTree>
    <p:extLst>
      <p:ext uri="{BB962C8B-B14F-4D97-AF65-F5344CB8AC3E}">
        <p14:creationId xmlns:p14="http://schemas.microsoft.com/office/powerpoint/2010/main" val="1658769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54495" y="121875"/>
            <a:ext cx="5974687" cy="584775"/>
          </a:xfrm>
          <a:prstGeom prst="rect">
            <a:avLst/>
          </a:prstGeom>
          <a:noFill/>
        </p:spPr>
        <p:txBody>
          <a:bodyPr wrap="square" rtlCol="0">
            <a:spAutoFit/>
          </a:bodyPr>
          <a:lstStyle/>
          <a:p>
            <a:r>
              <a:rPr lang="ja-JP" altLang="en-US" sz="3200" dirty="0">
                <a:effectLst>
                  <a:outerShdw blurRad="50800" dist="38100" dir="2700000" algn="tl" rotWithShape="0">
                    <a:prstClr val="black">
                      <a:alpha val="40000"/>
                    </a:prstClr>
                  </a:outerShdw>
                </a:effectLst>
                <a:latin typeface="+mj-ea"/>
                <a:ea typeface="+mj-ea"/>
              </a:rPr>
              <a:t>②転圧コンクリートの練混ぜ時間</a:t>
            </a:r>
          </a:p>
        </p:txBody>
      </p:sp>
      <p:sp>
        <p:nvSpPr>
          <p:cNvPr id="8" name="テキスト ボックス 7"/>
          <p:cNvSpPr txBox="1"/>
          <p:nvPr/>
        </p:nvSpPr>
        <p:spPr>
          <a:xfrm>
            <a:off x="254495" y="2189344"/>
            <a:ext cx="8874971" cy="584775"/>
          </a:xfrm>
          <a:prstGeom prst="rect">
            <a:avLst/>
          </a:prstGeom>
          <a:noFill/>
        </p:spPr>
        <p:txBody>
          <a:bodyPr wrap="square" rtlCol="0">
            <a:spAutoFit/>
          </a:bodyPr>
          <a:lstStyle/>
          <a:p>
            <a:r>
              <a:rPr lang="ja-JP" altLang="en-US" sz="3200" dirty="0">
                <a:effectLst>
                  <a:outerShdw blurRad="50800" dist="38100" dir="2700000" algn="tl" rotWithShape="0">
                    <a:prstClr val="black">
                      <a:alpha val="40000"/>
                    </a:prstClr>
                  </a:outerShdw>
                </a:effectLst>
                <a:latin typeface="ＭＳ Ｐゴシック" panose="020B0600070205080204" pitchFamily="50" charset="-128"/>
                <a:ea typeface="ＭＳ Ｐゴシック" panose="020B0600070205080204" pitchFamily="50" charset="-128"/>
              </a:rPr>
              <a:t>③出荷した転圧コンクリートのコンシステンシー</a:t>
            </a:r>
          </a:p>
        </p:txBody>
      </p:sp>
      <p:sp>
        <p:nvSpPr>
          <p:cNvPr id="11" name="テキスト ボックス 10"/>
          <p:cNvSpPr txBox="1"/>
          <p:nvPr/>
        </p:nvSpPr>
        <p:spPr>
          <a:xfrm>
            <a:off x="254495" y="4187888"/>
            <a:ext cx="8785583" cy="584775"/>
          </a:xfrm>
          <a:prstGeom prst="rect">
            <a:avLst/>
          </a:prstGeom>
          <a:noFill/>
        </p:spPr>
        <p:txBody>
          <a:bodyPr wrap="square" rtlCol="0">
            <a:spAutoFit/>
          </a:bodyPr>
          <a:lstStyle/>
          <a:p>
            <a:r>
              <a:rPr lang="ja-JP" altLang="en-US" sz="3200" dirty="0">
                <a:effectLst>
                  <a:outerShdw blurRad="50800" dist="38100" dir="2700000" algn="tl" rotWithShape="0">
                    <a:prstClr val="black">
                      <a:alpha val="40000"/>
                    </a:prstClr>
                  </a:outerShdw>
                </a:effectLst>
              </a:rPr>
              <a:t>④転圧コンクリートのコンシステンシーの経時変化</a:t>
            </a:r>
          </a:p>
        </p:txBody>
      </p:sp>
      <p:grpSp>
        <p:nvGrpSpPr>
          <p:cNvPr id="19" name="グループ化 18"/>
          <p:cNvGrpSpPr/>
          <p:nvPr/>
        </p:nvGrpSpPr>
        <p:grpSpPr>
          <a:xfrm>
            <a:off x="1353403" y="687304"/>
            <a:ext cx="9879112" cy="1584352"/>
            <a:chOff x="1276299" y="567347"/>
            <a:chExt cx="9879112" cy="1584352"/>
          </a:xfrm>
        </p:grpSpPr>
        <p:sp>
          <p:nvSpPr>
            <p:cNvPr id="2" name="正方形/長方形 1"/>
            <p:cNvSpPr/>
            <p:nvPr/>
          </p:nvSpPr>
          <p:spPr>
            <a:xfrm>
              <a:off x="1276299" y="744936"/>
              <a:ext cx="2413215" cy="83432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細骨材　セメント</a:t>
              </a:r>
              <a:endParaRPr kumimoji="1" lang="en-US" altLang="ja-JP" sz="1600" dirty="0" smtClean="0">
                <a:solidFill>
                  <a:schemeClr val="tx1"/>
                </a:solidFill>
              </a:endParaRPr>
            </a:p>
            <a:p>
              <a:pPr algn="ctr"/>
              <a:r>
                <a:rPr lang="ja-JP" altLang="en-US" sz="1600" dirty="0" smtClean="0">
                  <a:solidFill>
                    <a:schemeClr val="tx1"/>
                  </a:solidFill>
                </a:rPr>
                <a:t>計量水　粗骨材</a:t>
              </a:r>
              <a:endParaRPr lang="en-US" altLang="ja-JP" sz="1600" dirty="0" smtClean="0">
                <a:solidFill>
                  <a:schemeClr val="tx1"/>
                </a:solidFill>
              </a:endParaRPr>
            </a:p>
            <a:p>
              <a:pPr algn="ctr"/>
              <a:r>
                <a:rPr kumimoji="1" lang="ja-JP" altLang="en-US" sz="1600" dirty="0" smtClean="0">
                  <a:solidFill>
                    <a:schemeClr val="tx1"/>
                  </a:solidFill>
                </a:rPr>
                <a:t>フライアッシュ混和材</a:t>
              </a:r>
              <a:endParaRPr kumimoji="1" lang="ja-JP" altLang="en-US" sz="1600" dirty="0">
                <a:solidFill>
                  <a:schemeClr val="tx1"/>
                </a:solidFill>
              </a:endParaRPr>
            </a:p>
          </p:txBody>
        </p:sp>
        <p:sp>
          <p:nvSpPr>
            <p:cNvPr id="14" name="正方形/長方形 13"/>
            <p:cNvSpPr/>
            <p:nvPr/>
          </p:nvSpPr>
          <p:spPr>
            <a:xfrm>
              <a:off x="4519827" y="980006"/>
              <a:ext cx="2413215" cy="3804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材料練り混ぜ</a:t>
              </a:r>
              <a:endParaRPr kumimoji="1" lang="ja-JP" altLang="en-US" sz="1600" dirty="0">
                <a:solidFill>
                  <a:schemeClr val="tx1"/>
                </a:solidFill>
              </a:endParaRPr>
            </a:p>
          </p:txBody>
        </p:sp>
        <p:sp>
          <p:nvSpPr>
            <p:cNvPr id="15" name="正方形/長方形 14"/>
            <p:cNvSpPr/>
            <p:nvPr/>
          </p:nvSpPr>
          <p:spPr>
            <a:xfrm>
              <a:off x="8139327" y="980006"/>
              <a:ext cx="2413215" cy="3804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材料練り混ぜ</a:t>
              </a:r>
              <a:endParaRPr kumimoji="1" lang="ja-JP" altLang="en-US" sz="1600" dirty="0">
                <a:solidFill>
                  <a:schemeClr val="tx1"/>
                </a:solidFill>
              </a:endParaRPr>
            </a:p>
          </p:txBody>
        </p:sp>
        <p:sp>
          <p:nvSpPr>
            <p:cNvPr id="3" name="テキスト ボックス 2"/>
            <p:cNvSpPr txBox="1"/>
            <p:nvPr/>
          </p:nvSpPr>
          <p:spPr>
            <a:xfrm>
              <a:off x="1571709" y="1566924"/>
              <a:ext cx="1822394" cy="584775"/>
            </a:xfrm>
            <a:prstGeom prst="rect">
              <a:avLst/>
            </a:prstGeom>
            <a:noFill/>
            <a:ln>
              <a:noFill/>
            </a:ln>
          </p:spPr>
          <p:txBody>
            <a:bodyPr wrap="square" rtlCol="0">
              <a:spAutoFit/>
            </a:bodyPr>
            <a:lstStyle/>
            <a:p>
              <a:r>
                <a:rPr kumimoji="1" lang="ja-JP" altLang="en-US" sz="1600" u="heavy" dirty="0" smtClean="0"/>
                <a:t>投入に要する時間</a:t>
              </a:r>
              <a:endParaRPr kumimoji="1" lang="en-US" altLang="ja-JP" sz="1600" u="heavy" dirty="0" smtClean="0"/>
            </a:p>
            <a:p>
              <a:r>
                <a:rPr lang="ja-JP" altLang="en-US" sz="1600" dirty="0"/>
                <a:t>　</a:t>
              </a:r>
              <a:r>
                <a:rPr lang="ja-JP" altLang="en-US" sz="1600" dirty="0" smtClean="0"/>
                <a:t>　　　</a:t>
              </a:r>
              <a:r>
                <a:rPr lang="en-US" altLang="ja-JP" sz="1600" dirty="0" smtClean="0"/>
                <a:t>30</a:t>
              </a:r>
              <a:r>
                <a:rPr lang="ja-JP" altLang="en-US" sz="1600" dirty="0" smtClean="0"/>
                <a:t>秒</a:t>
              </a:r>
              <a:endParaRPr kumimoji="1" lang="ja-JP" altLang="en-US" sz="1600" dirty="0"/>
            </a:p>
          </p:txBody>
        </p:sp>
        <p:sp>
          <p:nvSpPr>
            <p:cNvPr id="16" name="テキスト ボックス 15"/>
            <p:cNvSpPr txBox="1"/>
            <p:nvPr/>
          </p:nvSpPr>
          <p:spPr>
            <a:xfrm>
              <a:off x="4724484" y="1566924"/>
              <a:ext cx="2208558" cy="584775"/>
            </a:xfrm>
            <a:prstGeom prst="rect">
              <a:avLst/>
            </a:prstGeom>
            <a:noFill/>
            <a:ln>
              <a:noFill/>
            </a:ln>
          </p:spPr>
          <p:txBody>
            <a:bodyPr wrap="square" rtlCol="0">
              <a:spAutoFit/>
            </a:bodyPr>
            <a:lstStyle/>
            <a:p>
              <a:r>
                <a:rPr lang="ja-JP" altLang="en-US" sz="1600" u="heavy" dirty="0"/>
                <a:t>練り混</a:t>
              </a:r>
              <a:r>
                <a:rPr lang="ja-JP" altLang="en-US" sz="1600" u="heavy" dirty="0" smtClean="0"/>
                <a:t>ぜ</a:t>
              </a:r>
              <a:r>
                <a:rPr kumimoji="1" lang="ja-JP" altLang="en-US" sz="1600" u="heavy" dirty="0" smtClean="0"/>
                <a:t>に要する時間</a:t>
              </a:r>
              <a:endParaRPr kumimoji="1" lang="en-US" altLang="ja-JP" sz="1600" u="heavy" dirty="0" smtClean="0"/>
            </a:p>
            <a:p>
              <a:r>
                <a:rPr lang="ja-JP" altLang="en-US" sz="1600" dirty="0"/>
                <a:t>　</a:t>
              </a:r>
              <a:r>
                <a:rPr lang="ja-JP" altLang="en-US" sz="1600" dirty="0" smtClean="0"/>
                <a:t>　　　　　</a:t>
              </a:r>
              <a:r>
                <a:rPr lang="en-US" altLang="ja-JP" sz="1600" dirty="0" smtClean="0"/>
                <a:t>60</a:t>
              </a:r>
              <a:r>
                <a:rPr lang="ja-JP" altLang="en-US" sz="1600" dirty="0" smtClean="0"/>
                <a:t>秒</a:t>
              </a:r>
              <a:endParaRPr kumimoji="1" lang="ja-JP" altLang="en-US" sz="1600" dirty="0"/>
            </a:p>
          </p:txBody>
        </p:sp>
        <p:sp>
          <p:nvSpPr>
            <p:cNvPr id="17" name="テキスト ボックス 16"/>
            <p:cNvSpPr txBox="1"/>
            <p:nvPr/>
          </p:nvSpPr>
          <p:spPr>
            <a:xfrm>
              <a:off x="8393167" y="1566924"/>
              <a:ext cx="2208558" cy="584775"/>
            </a:xfrm>
            <a:prstGeom prst="rect">
              <a:avLst/>
            </a:prstGeom>
            <a:noFill/>
            <a:ln>
              <a:noFill/>
            </a:ln>
          </p:spPr>
          <p:txBody>
            <a:bodyPr wrap="square" rtlCol="0">
              <a:spAutoFit/>
            </a:bodyPr>
            <a:lstStyle/>
            <a:p>
              <a:r>
                <a:rPr lang="ja-JP" altLang="en-US" sz="1600" u="heavy" dirty="0"/>
                <a:t>排出</a:t>
              </a:r>
              <a:r>
                <a:rPr kumimoji="1" lang="ja-JP" altLang="en-US" sz="1600" u="heavy" dirty="0" smtClean="0"/>
                <a:t>に要する時間</a:t>
              </a:r>
              <a:endParaRPr kumimoji="1" lang="en-US" altLang="ja-JP" sz="1600" u="heavy" dirty="0" smtClean="0"/>
            </a:p>
            <a:p>
              <a:r>
                <a:rPr lang="ja-JP" altLang="en-US" sz="1600" dirty="0"/>
                <a:t>　</a:t>
              </a:r>
              <a:r>
                <a:rPr lang="ja-JP" altLang="en-US" sz="1600" dirty="0" smtClean="0"/>
                <a:t>　　　　　</a:t>
              </a:r>
              <a:r>
                <a:rPr lang="en-US" altLang="ja-JP" sz="1600" dirty="0" smtClean="0"/>
                <a:t>10</a:t>
              </a:r>
              <a:r>
                <a:rPr lang="ja-JP" altLang="en-US" sz="1600" dirty="0" smtClean="0"/>
                <a:t>秒</a:t>
              </a:r>
              <a:endParaRPr kumimoji="1" lang="ja-JP" altLang="en-US" sz="1600" dirty="0"/>
            </a:p>
          </p:txBody>
        </p:sp>
        <p:sp>
          <p:nvSpPr>
            <p:cNvPr id="4" name="テキスト ボックス 3"/>
            <p:cNvSpPr txBox="1"/>
            <p:nvPr/>
          </p:nvSpPr>
          <p:spPr>
            <a:xfrm>
              <a:off x="6321784" y="567347"/>
              <a:ext cx="4833627" cy="307777"/>
            </a:xfrm>
            <a:prstGeom prst="rect">
              <a:avLst/>
            </a:prstGeom>
            <a:noFill/>
          </p:spPr>
          <p:txBody>
            <a:bodyPr wrap="square" rtlCol="0">
              <a:spAutoFit/>
            </a:bodyPr>
            <a:lstStyle/>
            <a:p>
              <a:r>
                <a:rPr kumimoji="1" lang="en-US" altLang="ja-JP" sz="1400" b="1" dirty="0" smtClean="0"/>
                <a:t>※</a:t>
              </a:r>
              <a:r>
                <a:rPr kumimoji="1" lang="ja-JP" altLang="en-US" sz="1400" b="1" dirty="0" smtClean="0"/>
                <a:t>このほかに運搬ダンプのシート掛け時間</a:t>
              </a:r>
              <a:r>
                <a:rPr kumimoji="1" lang="en-US" altLang="ja-JP" sz="1400" b="1" dirty="0" smtClean="0"/>
                <a:t>5</a:t>
              </a:r>
              <a:r>
                <a:rPr kumimoji="1" lang="ja-JP" altLang="en-US" sz="1400" b="1" dirty="0" smtClean="0"/>
                <a:t>分程度を見込む</a:t>
              </a:r>
              <a:endParaRPr kumimoji="1" lang="ja-JP" altLang="en-US" sz="1400" b="1" dirty="0"/>
            </a:p>
          </p:txBody>
        </p:sp>
        <p:sp>
          <p:nvSpPr>
            <p:cNvPr id="9" name="右矢印 8"/>
            <p:cNvSpPr/>
            <p:nvPr/>
          </p:nvSpPr>
          <p:spPr>
            <a:xfrm>
              <a:off x="3921133" y="1014900"/>
              <a:ext cx="285866" cy="293683"/>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a:off x="7439930" y="1023402"/>
              <a:ext cx="285866" cy="293683"/>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1267678" y="2804302"/>
            <a:ext cx="10436392" cy="615553"/>
          </a:xfrm>
          <a:prstGeom prst="rect">
            <a:avLst/>
          </a:prstGeom>
          <a:noFill/>
        </p:spPr>
        <p:txBody>
          <a:bodyPr wrap="square" rtlCol="0">
            <a:spAutoFit/>
          </a:bodyPr>
          <a:lstStyle/>
          <a:p>
            <a:r>
              <a:rPr kumimoji="1" lang="ja-JP" altLang="en-US" sz="1600" dirty="0" smtClean="0"/>
              <a:t>試験施工で出荷した転圧コンクリートの使用量は</a:t>
            </a:r>
            <a:r>
              <a:rPr kumimoji="1" lang="en-US" altLang="ja-JP" sz="1600" dirty="0" smtClean="0"/>
              <a:t>8</a:t>
            </a:r>
            <a:r>
              <a:rPr kumimoji="1" lang="ja-JP" altLang="en-US" sz="1600" dirty="0" smtClean="0"/>
              <a:t>㎥あり、運搬車両（</a:t>
            </a:r>
            <a:r>
              <a:rPr kumimoji="1" lang="en-US" altLang="ja-JP" sz="1600" dirty="0" smtClean="0"/>
              <a:t>10</a:t>
            </a:r>
            <a:r>
              <a:rPr kumimoji="1" lang="ja-JP" altLang="en-US" sz="1600" dirty="0" smtClean="0"/>
              <a:t>ｔＤ）</a:t>
            </a:r>
            <a:r>
              <a:rPr kumimoji="1" lang="en-US" altLang="ja-JP" sz="1600" dirty="0" smtClean="0"/>
              <a:t>2</a:t>
            </a:r>
            <a:r>
              <a:rPr kumimoji="1" lang="ja-JP" altLang="en-US" sz="1600" dirty="0" smtClean="0"/>
              <a:t>台にて運搬を行い</a:t>
            </a:r>
            <a:r>
              <a:rPr lang="ja-JP" altLang="en-US" sz="1600" dirty="0" smtClean="0"/>
              <a:t>出荷ごとに試料を採取し、マーシャル締固め試験にてコンシステンシーの確認を行った</a:t>
            </a:r>
            <a:r>
              <a:rPr lang="ja-JP" altLang="en-US" dirty="0" smtClean="0"/>
              <a:t>。</a:t>
            </a:r>
            <a:endParaRPr kumimoji="1" lang="ja-JP" altLang="en-US" dirty="0"/>
          </a:p>
        </p:txBody>
      </p:sp>
      <p:graphicFrame>
        <p:nvGraphicFramePr>
          <p:cNvPr id="21" name="表 20"/>
          <p:cNvGraphicFramePr>
            <a:graphicFrameLocks noGrp="1"/>
          </p:cNvGraphicFramePr>
          <p:nvPr>
            <p:extLst>
              <p:ext uri="{D42A27DB-BD31-4B8C-83A1-F6EECF244321}">
                <p14:modId xmlns:p14="http://schemas.microsoft.com/office/powerpoint/2010/main" val="1799206480"/>
              </p:ext>
            </p:extLst>
          </p:nvPr>
        </p:nvGraphicFramePr>
        <p:xfrm>
          <a:off x="5383491" y="3431905"/>
          <a:ext cx="4835523" cy="670560"/>
        </p:xfrm>
        <a:graphic>
          <a:graphicData uri="http://schemas.openxmlformats.org/drawingml/2006/table">
            <a:tbl>
              <a:tblPr firstRow="1" bandRow="1">
                <a:tableStyleId>{5C22544A-7EE6-4342-B048-85BDC9FD1C3A}</a:tableStyleId>
              </a:tblPr>
              <a:tblGrid>
                <a:gridCol w="1611841"/>
                <a:gridCol w="1611841"/>
                <a:gridCol w="1611841"/>
              </a:tblGrid>
              <a:tr h="291937">
                <a:tc>
                  <a:txBody>
                    <a:bodyPr/>
                    <a:lstStyle/>
                    <a:p>
                      <a:pPr algn="ctr"/>
                      <a:r>
                        <a:rPr kumimoji="1" lang="ja-JP" altLang="en-US" sz="1600" dirty="0" smtClean="0"/>
                        <a:t>ダンプ台数</a:t>
                      </a:r>
                      <a:endParaRPr kumimoji="1" lang="ja-JP" altLang="en-US" sz="1600" dirty="0"/>
                    </a:p>
                  </a:txBody>
                  <a:tcPr>
                    <a:solidFill>
                      <a:schemeClr val="accent5">
                        <a:lumMod val="75000"/>
                      </a:schemeClr>
                    </a:solidFill>
                  </a:tcPr>
                </a:tc>
                <a:tc>
                  <a:txBody>
                    <a:bodyPr/>
                    <a:lstStyle/>
                    <a:p>
                      <a:pPr algn="ctr"/>
                      <a:r>
                        <a:rPr kumimoji="1" lang="en-US" altLang="ja-JP" sz="1600" dirty="0" smtClean="0"/>
                        <a:t>1</a:t>
                      </a:r>
                      <a:r>
                        <a:rPr kumimoji="1" lang="ja-JP" altLang="en-US" sz="1600" dirty="0" smtClean="0"/>
                        <a:t>台目</a:t>
                      </a:r>
                      <a:endParaRPr kumimoji="1" lang="ja-JP" altLang="en-US" sz="1600" dirty="0"/>
                    </a:p>
                  </a:txBody>
                  <a:tcPr>
                    <a:solidFill>
                      <a:schemeClr val="accent5">
                        <a:lumMod val="75000"/>
                      </a:schemeClr>
                    </a:solidFill>
                  </a:tcPr>
                </a:tc>
                <a:tc>
                  <a:txBody>
                    <a:bodyPr/>
                    <a:lstStyle/>
                    <a:p>
                      <a:pPr algn="ctr"/>
                      <a:r>
                        <a:rPr kumimoji="1" lang="en-US" altLang="ja-JP" sz="1600" dirty="0" smtClean="0"/>
                        <a:t>2</a:t>
                      </a:r>
                      <a:r>
                        <a:rPr kumimoji="1" lang="ja-JP" altLang="en-US" sz="1600" dirty="0" smtClean="0"/>
                        <a:t>台目</a:t>
                      </a:r>
                      <a:endParaRPr kumimoji="1" lang="ja-JP" altLang="en-US" sz="1600" dirty="0"/>
                    </a:p>
                  </a:txBody>
                  <a:tcPr>
                    <a:solidFill>
                      <a:schemeClr val="accent5">
                        <a:lumMod val="75000"/>
                      </a:schemeClr>
                    </a:solidFill>
                  </a:tcPr>
                </a:tc>
              </a:tr>
              <a:tr h="291937">
                <a:tc>
                  <a:txBody>
                    <a:bodyPr/>
                    <a:lstStyle/>
                    <a:p>
                      <a:pPr algn="ctr"/>
                      <a:r>
                        <a:rPr kumimoji="1" lang="ja-JP" altLang="en-US" sz="1600" dirty="0" smtClean="0"/>
                        <a:t>締固め率（％）</a:t>
                      </a:r>
                      <a:endParaRPr kumimoji="1" lang="ja-JP" altLang="en-US" sz="1600" dirty="0"/>
                    </a:p>
                  </a:txBody>
                  <a:tcPr>
                    <a:solidFill>
                      <a:schemeClr val="accent5">
                        <a:lumMod val="60000"/>
                        <a:lumOff val="40000"/>
                      </a:schemeClr>
                    </a:solidFill>
                  </a:tcPr>
                </a:tc>
                <a:tc>
                  <a:txBody>
                    <a:bodyPr/>
                    <a:lstStyle/>
                    <a:p>
                      <a:pPr algn="ctr"/>
                      <a:r>
                        <a:rPr kumimoji="1" lang="en-US" altLang="ja-JP" sz="1600" dirty="0" smtClean="0"/>
                        <a:t>95.0</a:t>
                      </a:r>
                      <a:endParaRPr kumimoji="1" lang="ja-JP" altLang="en-US" sz="1600" dirty="0"/>
                    </a:p>
                  </a:txBody>
                  <a:tcPr>
                    <a:solidFill>
                      <a:schemeClr val="accent5">
                        <a:lumMod val="60000"/>
                        <a:lumOff val="40000"/>
                      </a:schemeClr>
                    </a:solidFill>
                  </a:tcPr>
                </a:tc>
                <a:tc>
                  <a:txBody>
                    <a:bodyPr/>
                    <a:lstStyle/>
                    <a:p>
                      <a:pPr algn="ctr"/>
                      <a:r>
                        <a:rPr kumimoji="1" lang="en-US" altLang="ja-JP" sz="1600" dirty="0" smtClean="0"/>
                        <a:t>95.8</a:t>
                      </a:r>
                      <a:endParaRPr kumimoji="1" lang="ja-JP" altLang="en-US" sz="1600" dirty="0"/>
                    </a:p>
                  </a:txBody>
                  <a:tcPr>
                    <a:solidFill>
                      <a:schemeClr val="accent5">
                        <a:lumMod val="60000"/>
                        <a:lumOff val="40000"/>
                      </a:schemeClr>
                    </a:solidFill>
                  </a:tcPr>
                </a:tc>
              </a:tr>
            </a:tbl>
          </a:graphicData>
        </a:graphic>
      </p:graphicFrame>
      <p:sp>
        <p:nvSpPr>
          <p:cNvPr id="22" name="テキスト ボックス 21"/>
          <p:cNvSpPr txBox="1"/>
          <p:nvPr/>
        </p:nvSpPr>
        <p:spPr>
          <a:xfrm>
            <a:off x="1839418" y="3505278"/>
            <a:ext cx="2592400" cy="338554"/>
          </a:xfrm>
          <a:prstGeom prst="rect">
            <a:avLst/>
          </a:prstGeom>
          <a:noFill/>
        </p:spPr>
        <p:txBody>
          <a:bodyPr wrap="square" rtlCol="0">
            <a:spAutoFit/>
          </a:bodyPr>
          <a:lstStyle/>
          <a:p>
            <a:r>
              <a:rPr kumimoji="1" lang="ja-JP" altLang="en-US" sz="1600" dirty="0" smtClean="0"/>
              <a:t>表</a:t>
            </a:r>
            <a:r>
              <a:rPr kumimoji="1" lang="en-US" altLang="ja-JP" sz="1600" dirty="0" smtClean="0"/>
              <a:t>-</a:t>
            </a:r>
            <a:r>
              <a:rPr lang="en-US" altLang="ja-JP" sz="1600" dirty="0" smtClean="0"/>
              <a:t>2</a:t>
            </a:r>
            <a:r>
              <a:rPr lang="ja-JP" altLang="en-US" sz="1600" dirty="0" smtClean="0"/>
              <a:t>　マーシャル試験結果</a:t>
            </a:r>
            <a:endParaRPr kumimoji="1" lang="ja-JP" altLang="en-US" sz="1600" dirty="0"/>
          </a:p>
        </p:txBody>
      </p:sp>
      <p:sp>
        <p:nvSpPr>
          <p:cNvPr id="23" name="テキスト ボックス 22"/>
          <p:cNvSpPr txBox="1"/>
          <p:nvPr/>
        </p:nvSpPr>
        <p:spPr>
          <a:xfrm>
            <a:off x="1839418" y="5061576"/>
            <a:ext cx="3189782" cy="338554"/>
          </a:xfrm>
          <a:prstGeom prst="rect">
            <a:avLst/>
          </a:prstGeom>
          <a:noFill/>
        </p:spPr>
        <p:txBody>
          <a:bodyPr wrap="square" rtlCol="0">
            <a:spAutoFit/>
          </a:bodyPr>
          <a:lstStyle/>
          <a:p>
            <a:r>
              <a:rPr kumimoji="1" lang="ja-JP" altLang="en-US" sz="1600" dirty="0" smtClean="0"/>
              <a:t>表</a:t>
            </a:r>
            <a:r>
              <a:rPr kumimoji="1" lang="en-US" altLang="ja-JP" sz="1600" dirty="0" smtClean="0"/>
              <a:t>-</a:t>
            </a:r>
            <a:r>
              <a:rPr lang="en-US" altLang="ja-JP" sz="1600" dirty="0" smtClean="0"/>
              <a:t>3</a:t>
            </a:r>
            <a:r>
              <a:rPr lang="ja-JP" altLang="en-US" sz="1600" dirty="0" smtClean="0"/>
              <a:t>　コンシステンシーの経時変化　</a:t>
            </a:r>
            <a:endParaRPr kumimoji="1" lang="ja-JP" altLang="en-US" sz="1600" dirty="0"/>
          </a:p>
        </p:txBody>
      </p:sp>
      <p:graphicFrame>
        <p:nvGraphicFramePr>
          <p:cNvPr id="24" name="表 23"/>
          <p:cNvGraphicFramePr>
            <a:graphicFrameLocks noGrp="1"/>
          </p:cNvGraphicFramePr>
          <p:nvPr>
            <p:extLst>
              <p:ext uri="{D42A27DB-BD31-4B8C-83A1-F6EECF244321}">
                <p14:modId xmlns:p14="http://schemas.microsoft.com/office/powerpoint/2010/main" val="3649510878"/>
              </p:ext>
            </p:extLst>
          </p:nvPr>
        </p:nvGraphicFramePr>
        <p:xfrm>
          <a:off x="5381624" y="4794265"/>
          <a:ext cx="6331068" cy="1036320"/>
        </p:xfrm>
        <a:graphic>
          <a:graphicData uri="http://schemas.openxmlformats.org/drawingml/2006/table">
            <a:tbl>
              <a:tblPr firstRow="1" bandRow="1">
                <a:tableStyleId>{5C22544A-7EE6-4342-B048-85BDC9FD1C3A}</a:tableStyleId>
              </a:tblPr>
              <a:tblGrid>
                <a:gridCol w="1582767"/>
                <a:gridCol w="1582767"/>
                <a:gridCol w="1582767"/>
                <a:gridCol w="1582767"/>
              </a:tblGrid>
              <a:tr h="287997">
                <a:tc rowSpan="2">
                  <a:txBody>
                    <a:bodyPr/>
                    <a:lstStyle/>
                    <a:p>
                      <a:endParaRPr lang="ja-JP" altLang="en-US" dirty="0"/>
                    </a:p>
                  </a:txBody>
                  <a:tcPr>
                    <a:solidFill>
                      <a:schemeClr val="accent5">
                        <a:lumMod val="20000"/>
                        <a:lumOff val="80000"/>
                      </a:schemeClr>
                    </a:solidFill>
                  </a:tcPr>
                </a:tc>
                <a:tc gridSpan="3">
                  <a:txBody>
                    <a:bodyPr/>
                    <a:lstStyle/>
                    <a:p>
                      <a:pPr algn="ctr"/>
                      <a:r>
                        <a:rPr lang="ja-JP" altLang="en-US" sz="1600" dirty="0" smtClean="0"/>
                        <a:t>出荷からの経過時間</a:t>
                      </a:r>
                      <a:endParaRPr lang="ja-JP" altLang="en-US" sz="1600" dirty="0"/>
                    </a:p>
                  </a:txBody>
                  <a:tcPr>
                    <a:solidFill>
                      <a:schemeClr val="accent5">
                        <a:lumMod val="75000"/>
                      </a:schemeClr>
                    </a:solidFill>
                  </a:tcPr>
                </a:tc>
                <a:tc hMerge="1">
                  <a:txBody>
                    <a:bodyPr/>
                    <a:lstStyle/>
                    <a:p>
                      <a:endParaRPr lang="ja-JP" altLang="en-US" dirty="0"/>
                    </a:p>
                  </a:txBody>
                  <a:tcPr>
                    <a:solidFill>
                      <a:schemeClr val="accent5">
                        <a:lumMod val="75000"/>
                      </a:schemeClr>
                    </a:solidFill>
                  </a:tcPr>
                </a:tc>
                <a:tc hMerge="1">
                  <a:txBody>
                    <a:bodyPr/>
                    <a:lstStyle/>
                    <a:p>
                      <a:endParaRPr lang="ja-JP" altLang="en-US" dirty="0"/>
                    </a:p>
                  </a:txBody>
                  <a:tcPr>
                    <a:solidFill>
                      <a:schemeClr val="accent5">
                        <a:lumMod val="75000"/>
                      </a:schemeClr>
                    </a:solidFill>
                  </a:tcPr>
                </a:tc>
              </a:tr>
              <a:tr h="287997">
                <a:tc vMerge="1">
                  <a:txBody>
                    <a:bodyPr/>
                    <a:lstStyle/>
                    <a:p>
                      <a:endParaRPr kumimoji="1" lang="ja-JP" altLang="en-US" dirty="0"/>
                    </a:p>
                  </a:txBody>
                  <a:tcPr/>
                </a:tc>
                <a:tc>
                  <a:txBody>
                    <a:bodyPr/>
                    <a:lstStyle/>
                    <a:p>
                      <a:pPr algn="ctr"/>
                      <a:r>
                        <a:rPr kumimoji="1" lang="ja-JP" altLang="en-US" sz="1600" dirty="0" smtClean="0"/>
                        <a:t>出荷直後</a:t>
                      </a:r>
                      <a:endParaRPr kumimoji="1" lang="ja-JP" altLang="en-US" sz="1600" dirty="0"/>
                    </a:p>
                  </a:txBody>
                  <a:tcPr/>
                </a:tc>
                <a:tc>
                  <a:txBody>
                    <a:bodyPr/>
                    <a:lstStyle/>
                    <a:p>
                      <a:pPr algn="ctr"/>
                      <a:r>
                        <a:rPr kumimoji="1" lang="en-US" altLang="ja-JP" sz="1600" dirty="0" smtClean="0"/>
                        <a:t>30</a:t>
                      </a:r>
                      <a:r>
                        <a:rPr kumimoji="1" lang="ja-JP" altLang="en-US" sz="1600" dirty="0" smtClean="0"/>
                        <a:t>分後</a:t>
                      </a:r>
                      <a:endParaRPr kumimoji="1" lang="ja-JP" altLang="en-US" sz="1600" dirty="0"/>
                    </a:p>
                  </a:txBody>
                  <a:tcPr/>
                </a:tc>
                <a:tc>
                  <a:txBody>
                    <a:bodyPr/>
                    <a:lstStyle/>
                    <a:p>
                      <a:pPr algn="ctr"/>
                      <a:r>
                        <a:rPr kumimoji="1" lang="en-US" altLang="ja-JP" sz="1600" dirty="0" smtClean="0"/>
                        <a:t>60</a:t>
                      </a:r>
                      <a:r>
                        <a:rPr kumimoji="1" lang="ja-JP" altLang="en-US" sz="1600" dirty="0" smtClean="0"/>
                        <a:t>分後</a:t>
                      </a:r>
                      <a:endParaRPr kumimoji="1" lang="ja-JP" altLang="en-US" sz="1600" dirty="0"/>
                    </a:p>
                  </a:txBody>
                  <a:tcPr/>
                </a:tc>
              </a:tr>
              <a:tr h="314178">
                <a:tc>
                  <a:txBody>
                    <a:bodyPr/>
                    <a:lstStyle/>
                    <a:p>
                      <a:pPr algn="ctr"/>
                      <a:r>
                        <a:rPr kumimoji="1" lang="ja-JP" altLang="en-US" sz="1600" dirty="0" smtClean="0"/>
                        <a:t>締固め率（％）</a:t>
                      </a:r>
                      <a:endParaRPr kumimoji="1" lang="ja-JP" altLang="en-US" sz="1600" dirty="0"/>
                    </a:p>
                  </a:txBody>
                  <a:tcPr>
                    <a:solidFill>
                      <a:schemeClr val="accent5">
                        <a:lumMod val="60000"/>
                        <a:lumOff val="40000"/>
                      </a:schemeClr>
                    </a:solidFill>
                  </a:tcPr>
                </a:tc>
                <a:tc>
                  <a:txBody>
                    <a:bodyPr/>
                    <a:lstStyle/>
                    <a:p>
                      <a:pPr algn="ctr"/>
                      <a:r>
                        <a:rPr kumimoji="1" lang="en-US" altLang="ja-JP" dirty="0" smtClean="0"/>
                        <a:t>95.0</a:t>
                      </a:r>
                      <a:endParaRPr kumimoji="1" lang="ja-JP" altLang="en-US" dirty="0"/>
                    </a:p>
                  </a:txBody>
                  <a:tcPr>
                    <a:solidFill>
                      <a:schemeClr val="accent5">
                        <a:lumMod val="60000"/>
                        <a:lumOff val="40000"/>
                      </a:schemeClr>
                    </a:solidFill>
                  </a:tcPr>
                </a:tc>
                <a:tc>
                  <a:txBody>
                    <a:bodyPr/>
                    <a:lstStyle/>
                    <a:p>
                      <a:pPr algn="ctr"/>
                      <a:r>
                        <a:rPr kumimoji="1" lang="en-US" altLang="ja-JP" dirty="0" smtClean="0"/>
                        <a:t>95.3</a:t>
                      </a:r>
                      <a:endParaRPr kumimoji="1" lang="ja-JP" altLang="en-US" dirty="0"/>
                    </a:p>
                  </a:txBody>
                  <a:tcPr>
                    <a:solidFill>
                      <a:schemeClr val="accent5">
                        <a:lumMod val="60000"/>
                        <a:lumOff val="40000"/>
                      </a:schemeClr>
                    </a:solidFill>
                  </a:tcPr>
                </a:tc>
                <a:tc>
                  <a:txBody>
                    <a:bodyPr/>
                    <a:lstStyle/>
                    <a:p>
                      <a:pPr algn="ctr"/>
                      <a:r>
                        <a:rPr kumimoji="1" lang="en-US" altLang="ja-JP" dirty="0" smtClean="0"/>
                        <a:t>95.1</a:t>
                      </a:r>
                      <a:endParaRPr kumimoji="1" lang="ja-JP" altLang="en-US" dirty="0"/>
                    </a:p>
                  </a:txBody>
                  <a:tcPr>
                    <a:solidFill>
                      <a:schemeClr val="accent5">
                        <a:lumMod val="60000"/>
                        <a:lumOff val="40000"/>
                      </a:schemeClr>
                    </a:solidFill>
                  </a:tcPr>
                </a:tc>
              </a:tr>
            </a:tbl>
          </a:graphicData>
        </a:graphic>
      </p:graphicFrame>
      <p:cxnSp>
        <p:nvCxnSpPr>
          <p:cNvPr id="26" name="直線コネクタ 25"/>
          <p:cNvCxnSpPr/>
          <p:nvPr/>
        </p:nvCxnSpPr>
        <p:spPr>
          <a:xfrm>
            <a:off x="5381624" y="4788132"/>
            <a:ext cx="1551418" cy="682975"/>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1171167" y="5830585"/>
            <a:ext cx="10436392" cy="830997"/>
          </a:xfrm>
          <a:prstGeom prst="rect">
            <a:avLst/>
          </a:prstGeom>
          <a:noFill/>
        </p:spPr>
        <p:txBody>
          <a:bodyPr wrap="square" rtlCol="0">
            <a:spAutoFit/>
          </a:bodyPr>
          <a:lstStyle/>
          <a:p>
            <a:r>
              <a:rPr kumimoji="1" lang="ja-JP" altLang="en-US" sz="1600" dirty="0" smtClean="0"/>
              <a:t>上記の表</a:t>
            </a:r>
            <a:r>
              <a:rPr kumimoji="1" lang="en-US" altLang="ja-JP" sz="1600" dirty="0" smtClean="0"/>
              <a:t>-3</a:t>
            </a:r>
            <a:r>
              <a:rPr kumimoji="1" lang="ja-JP" altLang="en-US" sz="1600" dirty="0" smtClean="0"/>
              <a:t>の結果から、転圧コンクリートのコンシステンシーロスは、</a:t>
            </a:r>
            <a:r>
              <a:rPr kumimoji="1" lang="en-US" altLang="ja-JP" sz="1600" dirty="0" smtClean="0"/>
              <a:t>60</a:t>
            </a:r>
            <a:r>
              <a:rPr kumimoji="1" lang="ja-JP" altLang="en-US" sz="1600" dirty="0" smtClean="0"/>
              <a:t>分を経過後もほとんどないと考えられる。本工事におけるプラントから現場までの時間は、</a:t>
            </a:r>
            <a:r>
              <a:rPr kumimoji="1" lang="en-US" altLang="ja-JP" sz="1600" dirty="0" smtClean="0"/>
              <a:t>20</a:t>
            </a:r>
            <a:r>
              <a:rPr kumimoji="1" lang="ja-JP" altLang="en-US" sz="1600" dirty="0" smtClean="0"/>
              <a:t>～</a:t>
            </a:r>
            <a:r>
              <a:rPr kumimoji="1" lang="en-US" altLang="ja-JP" sz="1600" dirty="0" smtClean="0"/>
              <a:t>25</a:t>
            </a:r>
            <a:r>
              <a:rPr kumimoji="1" lang="ja-JP" altLang="en-US" sz="1600" dirty="0" smtClean="0"/>
              <a:t>分であり、出荷より敷均しまでの時間は、</a:t>
            </a:r>
            <a:r>
              <a:rPr kumimoji="1" lang="en-US" altLang="ja-JP" sz="1600" dirty="0" smtClean="0"/>
              <a:t>30</a:t>
            </a:r>
            <a:r>
              <a:rPr kumimoji="1" lang="ja-JP" altLang="en-US" sz="1600" dirty="0" smtClean="0"/>
              <a:t>～</a:t>
            </a:r>
            <a:r>
              <a:rPr kumimoji="1" lang="en-US" altLang="ja-JP" sz="1600" dirty="0" smtClean="0"/>
              <a:t>60</a:t>
            </a:r>
            <a:r>
              <a:rPr kumimoji="1" lang="ja-JP" altLang="en-US" sz="1600" dirty="0" smtClean="0"/>
              <a:t>分の間と考えられる為、出荷時においてコンシステンシーのロスを見込んだ配合を考慮する必要は無いと考えられる。</a:t>
            </a:r>
            <a:endParaRPr kumimoji="1" lang="ja-JP" altLang="en-US" sz="1600" dirty="0"/>
          </a:p>
        </p:txBody>
      </p:sp>
    </p:spTree>
    <p:extLst>
      <p:ext uri="{BB962C8B-B14F-4D97-AF65-F5344CB8AC3E}">
        <p14:creationId xmlns:p14="http://schemas.microsoft.com/office/powerpoint/2010/main" val="4158481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65510" y="170166"/>
            <a:ext cx="6974681" cy="584775"/>
          </a:xfrm>
          <a:prstGeom prst="rect">
            <a:avLst/>
          </a:prstGeom>
          <a:noFill/>
        </p:spPr>
        <p:txBody>
          <a:bodyPr wrap="square" rtlCol="0">
            <a:spAutoFit/>
          </a:bodyPr>
          <a:lstStyle/>
          <a:p>
            <a:r>
              <a:rPr lang="ja-JP" altLang="en-US" sz="3200" dirty="0">
                <a:effectLst>
                  <a:outerShdw blurRad="50800" dist="38100" dir="2700000" algn="tl" rotWithShape="0">
                    <a:prstClr val="black">
                      <a:alpha val="40000"/>
                    </a:prstClr>
                  </a:outerShdw>
                </a:effectLst>
              </a:rPr>
              <a:t>⑤路盤・舗装用密度計の現場校正</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75" y="738845"/>
            <a:ext cx="5229225" cy="3921918"/>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452" y="731701"/>
            <a:ext cx="5248274" cy="3936206"/>
          </a:xfrm>
          <a:prstGeom prst="rect">
            <a:avLst/>
          </a:prstGeom>
        </p:spPr>
      </p:pic>
      <p:sp>
        <p:nvSpPr>
          <p:cNvPr id="8" name="テキスト ボックス 7"/>
          <p:cNvSpPr txBox="1"/>
          <p:nvPr/>
        </p:nvSpPr>
        <p:spPr>
          <a:xfrm>
            <a:off x="2281953" y="4660763"/>
            <a:ext cx="2170268" cy="584775"/>
          </a:xfrm>
          <a:prstGeom prst="rect">
            <a:avLst/>
          </a:prstGeom>
          <a:noFill/>
        </p:spPr>
        <p:txBody>
          <a:bodyPr wrap="square" rtlCol="0">
            <a:spAutoFit/>
          </a:bodyPr>
          <a:lstStyle/>
          <a:p>
            <a:r>
              <a:rPr lang="ja-JP" altLang="en-US" sz="3200" dirty="0"/>
              <a:t>［</a:t>
            </a:r>
            <a:r>
              <a:rPr lang="en-US" altLang="ja-JP" sz="3200" dirty="0"/>
              <a:t>3</a:t>
            </a:r>
            <a:r>
              <a:rPr lang="ja-JP" altLang="en-US" sz="3200" dirty="0"/>
              <a:t>供試体］</a:t>
            </a:r>
          </a:p>
        </p:txBody>
      </p:sp>
      <p:sp>
        <p:nvSpPr>
          <p:cNvPr id="9" name="テキスト ボックス 8"/>
          <p:cNvSpPr txBox="1"/>
          <p:nvPr/>
        </p:nvSpPr>
        <p:spPr>
          <a:xfrm>
            <a:off x="7602978" y="4642231"/>
            <a:ext cx="2644089" cy="584775"/>
          </a:xfrm>
          <a:prstGeom prst="rect">
            <a:avLst/>
          </a:prstGeom>
          <a:noFill/>
        </p:spPr>
        <p:txBody>
          <a:bodyPr wrap="square" rtlCol="0">
            <a:spAutoFit/>
          </a:bodyPr>
          <a:lstStyle/>
          <a:p>
            <a:r>
              <a:rPr lang="ja-JP" altLang="en-US" sz="3200" dirty="0"/>
              <a:t>［透過型方式］</a:t>
            </a:r>
          </a:p>
        </p:txBody>
      </p:sp>
      <p:sp>
        <p:nvSpPr>
          <p:cNvPr id="10" name="テキスト ボックス 9"/>
          <p:cNvSpPr txBox="1"/>
          <p:nvPr/>
        </p:nvSpPr>
        <p:spPr>
          <a:xfrm>
            <a:off x="6986685" y="5153266"/>
            <a:ext cx="3876674" cy="584775"/>
          </a:xfrm>
          <a:prstGeom prst="rect">
            <a:avLst/>
          </a:prstGeom>
          <a:noFill/>
        </p:spPr>
        <p:txBody>
          <a:bodyPr wrap="square" rtlCol="0">
            <a:spAutoFit/>
          </a:bodyPr>
          <a:lstStyle/>
          <a:p>
            <a:r>
              <a:rPr lang="en-US" altLang="ja-JP" sz="3200" dirty="0"/>
              <a:t>NETIS</a:t>
            </a:r>
            <a:r>
              <a:rPr lang="ja-JP" altLang="en-US" sz="3200" dirty="0"/>
              <a:t> </a:t>
            </a:r>
            <a:r>
              <a:rPr lang="en-US" altLang="ja-JP" sz="3200" dirty="0"/>
              <a:t>KK-140021-A</a:t>
            </a:r>
            <a:endParaRPr lang="ja-JP" altLang="en-US" sz="3200" dirty="0"/>
          </a:p>
        </p:txBody>
      </p:sp>
      <p:sp>
        <p:nvSpPr>
          <p:cNvPr id="11" name="テキスト ボックス 10"/>
          <p:cNvSpPr txBox="1"/>
          <p:nvPr/>
        </p:nvSpPr>
        <p:spPr>
          <a:xfrm>
            <a:off x="752475" y="5664300"/>
            <a:ext cx="4999007" cy="584775"/>
          </a:xfrm>
          <a:prstGeom prst="rect">
            <a:avLst/>
          </a:prstGeom>
          <a:noFill/>
        </p:spPr>
        <p:txBody>
          <a:bodyPr wrap="square" rtlCol="0">
            <a:spAutoFit/>
          </a:bodyPr>
          <a:lstStyle/>
          <a:p>
            <a:r>
              <a:rPr lang="ja-JP" altLang="en-US" sz="3200" dirty="0"/>
              <a:t>供試体を作成し密度を算出</a:t>
            </a:r>
          </a:p>
        </p:txBody>
      </p:sp>
      <p:sp>
        <p:nvSpPr>
          <p:cNvPr id="12" name="テキスト ボックス 11"/>
          <p:cNvSpPr txBox="1"/>
          <p:nvPr/>
        </p:nvSpPr>
        <p:spPr>
          <a:xfrm>
            <a:off x="6719985" y="5664301"/>
            <a:ext cx="4410077" cy="584775"/>
          </a:xfrm>
          <a:prstGeom prst="rect">
            <a:avLst/>
          </a:prstGeom>
          <a:noFill/>
        </p:spPr>
        <p:txBody>
          <a:bodyPr wrap="square" rtlCol="0">
            <a:spAutoFit/>
          </a:bodyPr>
          <a:lstStyle/>
          <a:p>
            <a:r>
              <a:rPr lang="en-US" altLang="ja-JP" sz="3200" dirty="0"/>
              <a:t>RI</a:t>
            </a:r>
            <a:r>
              <a:rPr lang="ja-JP" altLang="en-US" sz="3200" dirty="0"/>
              <a:t>試験測定の比較・校正</a:t>
            </a:r>
          </a:p>
        </p:txBody>
      </p:sp>
    </p:spTree>
    <p:extLst>
      <p:ext uri="{BB962C8B-B14F-4D97-AF65-F5344CB8AC3E}">
        <p14:creationId xmlns:p14="http://schemas.microsoft.com/office/powerpoint/2010/main" val="261899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019855" y="356120"/>
            <a:ext cx="5419296" cy="523220"/>
          </a:xfrm>
          <a:prstGeom prst="rect">
            <a:avLst/>
          </a:prstGeom>
          <a:noFill/>
        </p:spPr>
        <p:txBody>
          <a:bodyPr wrap="square" rtlCol="0">
            <a:spAutoFit/>
          </a:bodyPr>
          <a:lstStyle/>
          <a:p>
            <a:r>
              <a:rPr lang="ja-JP" altLang="en-US" sz="2800" dirty="0"/>
              <a:t>キャリブレーション用供試体測定表</a:t>
            </a:r>
          </a:p>
        </p:txBody>
      </p:sp>
      <p:sp>
        <p:nvSpPr>
          <p:cNvPr id="7" name="テキスト ボックス 6"/>
          <p:cNvSpPr txBox="1"/>
          <p:nvPr/>
        </p:nvSpPr>
        <p:spPr>
          <a:xfrm>
            <a:off x="2624728" y="1029410"/>
            <a:ext cx="3202782" cy="369332"/>
          </a:xfrm>
          <a:prstGeom prst="rect">
            <a:avLst/>
          </a:prstGeom>
          <a:noFill/>
        </p:spPr>
        <p:txBody>
          <a:bodyPr wrap="square" rtlCol="0">
            <a:spAutoFit/>
          </a:bodyPr>
          <a:lstStyle/>
          <a:p>
            <a:r>
              <a:rPr lang="ja-JP" altLang="en-US" dirty="0"/>
              <a:t>供試体密度（質量・体積測定）</a:t>
            </a:r>
          </a:p>
        </p:txBody>
      </p:sp>
      <p:sp>
        <p:nvSpPr>
          <p:cNvPr id="8" name="テキスト ボックス 7"/>
          <p:cNvSpPr txBox="1"/>
          <p:nvPr/>
        </p:nvSpPr>
        <p:spPr>
          <a:xfrm>
            <a:off x="7304484" y="999953"/>
            <a:ext cx="2239566" cy="369332"/>
          </a:xfrm>
          <a:prstGeom prst="rect">
            <a:avLst/>
          </a:prstGeom>
          <a:noFill/>
        </p:spPr>
        <p:txBody>
          <a:bodyPr wrap="square" rtlCol="0">
            <a:spAutoFit/>
          </a:bodyPr>
          <a:lstStyle/>
          <a:p>
            <a:r>
              <a:rPr lang="ja-JP" altLang="en-US" dirty="0"/>
              <a:t>供試体密度（</a:t>
            </a:r>
            <a:r>
              <a:rPr lang="en-US" altLang="ja-JP" dirty="0"/>
              <a:t>RI</a:t>
            </a:r>
            <a:r>
              <a:rPr lang="ja-JP" altLang="en-US" dirty="0"/>
              <a:t>測定）</a:t>
            </a: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080" y="1398742"/>
            <a:ext cx="3214592" cy="5174931"/>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3346" y="1398742"/>
            <a:ext cx="3780789" cy="3293153"/>
          </a:xfrm>
          <a:prstGeom prst="rect">
            <a:avLst/>
          </a:prstGeom>
        </p:spPr>
      </p:pic>
    </p:spTree>
    <p:extLst>
      <p:ext uri="{BB962C8B-B14F-4D97-AF65-F5344CB8AC3E}">
        <p14:creationId xmlns:p14="http://schemas.microsoft.com/office/powerpoint/2010/main" val="687028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255294" y="203414"/>
            <a:ext cx="4088607" cy="523220"/>
          </a:xfrm>
          <a:prstGeom prst="rect">
            <a:avLst/>
          </a:prstGeom>
          <a:noFill/>
        </p:spPr>
        <p:txBody>
          <a:bodyPr wrap="square" rtlCol="0">
            <a:spAutoFit/>
          </a:bodyPr>
          <a:lstStyle/>
          <a:p>
            <a:r>
              <a:rPr lang="en-US" altLang="ja-JP" sz="2800" dirty="0">
                <a:latin typeface="+mn-ea"/>
              </a:rPr>
              <a:t>RI</a:t>
            </a:r>
            <a:r>
              <a:rPr lang="ja-JP" altLang="en-US" sz="2800" dirty="0">
                <a:latin typeface="+mn-ea"/>
              </a:rPr>
              <a:t>計器の現場校正表</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7408" y="1095808"/>
            <a:ext cx="7844592" cy="564474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862" y="955050"/>
            <a:ext cx="3588657" cy="3553127"/>
          </a:xfrm>
          <a:prstGeom prst="rect">
            <a:avLst/>
          </a:prstGeom>
        </p:spPr>
      </p:pic>
    </p:spTree>
    <p:extLst>
      <p:ext uri="{BB962C8B-B14F-4D97-AF65-F5344CB8AC3E}">
        <p14:creationId xmlns:p14="http://schemas.microsoft.com/office/powerpoint/2010/main" val="4174815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3"/>
          <a:srcRect l="7667" t="16461" r="24908" b="14362"/>
          <a:stretch/>
        </p:blipFill>
        <p:spPr>
          <a:xfrm>
            <a:off x="6500812" y="2936935"/>
            <a:ext cx="4824413" cy="3649591"/>
          </a:xfrm>
          <a:prstGeom prst="rect">
            <a:avLst/>
          </a:prstGeom>
        </p:spPr>
      </p:pic>
      <p:pic>
        <p:nvPicPr>
          <p:cNvPr id="8" name="図 7"/>
          <p:cNvPicPr>
            <a:picLocks noChangeAspect="1"/>
          </p:cNvPicPr>
          <p:nvPr/>
        </p:nvPicPr>
        <p:blipFill rotWithShape="1">
          <a:blip r:embed="rId4"/>
          <a:srcRect l="11335" t="20225" r="14100" b="13552"/>
          <a:stretch/>
        </p:blipFill>
        <p:spPr>
          <a:xfrm>
            <a:off x="933450" y="2936936"/>
            <a:ext cx="5181601" cy="3636668"/>
          </a:xfrm>
          <a:prstGeom prst="rect">
            <a:avLst/>
          </a:prstGeom>
        </p:spPr>
      </p:pic>
      <p:sp>
        <p:nvSpPr>
          <p:cNvPr id="4" name="テキスト ボックス 3"/>
          <p:cNvSpPr txBox="1"/>
          <p:nvPr/>
        </p:nvSpPr>
        <p:spPr>
          <a:xfrm>
            <a:off x="1040568" y="153963"/>
            <a:ext cx="1971675" cy="523220"/>
          </a:xfrm>
          <a:prstGeom prst="rect">
            <a:avLst/>
          </a:prstGeom>
          <a:noFill/>
        </p:spPr>
        <p:txBody>
          <a:bodyPr wrap="square" rtlCol="0">
            <a:spAutoFit/>
          </a:bodyPr>
          <a:lstStyle/>
          <a:p>
            <a:r>
              <a:rPr lang="ja-JP" altLang="en-US" sz="2800" dirty="0"/>
              <a:t>試験施工</a:t>
            </a:r>
          </a:p>
        </p:txBody>
      </p:sp>
      <p:sp>
        <p:nvSpPr>
          <p:cNvPr id="5" name="テキスト ボックス 4"/>
          <p:cNvSpPr txBox="1"/>
          <p:nvPr/>
        </p:nvSpPr>
        <p:spPr>
          <a:xfrm>
            <a:off x="1781176" y="785606"/>
            <a:ext cx="8791574" cy="584775"/>
          </a:xfrm>
          <a:prstGeom prst="rect">
            <a:avLst/>
          </a:prstGeom>
          <a:noFill/>
        </p:spPr>
        <p:txBody>
          <a:bodyPr wrap="square" rtlCol="0">
            <a:spAutoFit/>
          </a:bodyPr>
          <a:lstStyle/>
          <a:p>
            <a:r>
              <a:rPr lang="ja-JP" altLang="en-US" sz="3200" dirty="0"/>
              <a:t>○材料の品質特性の把握・・・運搬時間・転圧特性</a:t>
            </a:r>
          </a:p>
        </p:txBody>
      </p:sp>
      <p:sp>
        <p:nvSpPr>
          <p:cNvPr id="6" name="テキスト ボックス 5"/>
          <p:cNvSpPr txBox="1"/>
          <p:nvPr/>
        </p:nvSpPr>
        <p:spPr>
          <a:xfrm>
            <a:off x="1781177" y="1502716"/>
            <a:ext cx="7791449" cy="584775"/>
          </a:xfrm>
          <a:prstGeom prst="rect">
            <a:avLst/>
          </a:prstGeom>
          <a:noFill/>
        </p:spPr>
        <p:txBody>
          <a:bodyPr wrap="square" rtlCol="0">
            <a:spAutoFit/>
          </a:bodyPr>
          <a:lstStyle/>
          <a:p>
            <a:r>
              <a:rPr lang="ja-JP" altLang="en-US" sz="3200" dirty="0"/>
              <a:t>○</a:t>
            </a:r>
            <a:r>
              <a:rPr lang="en-US" altLang="ja-JP" sz="3200" dirty="0"/>
              <a:t>RI</a:t>
            </a:r>
            <a:r>
              <a:rPr lang="ja-JP" altLang="en-US" sz="3200" dirty="0"/>
              <a:t>試験器による締固密度試験基準の把握</a:t>
            </a:r>
          </a:p>
        </p:txBody>
      </p:sp>
      <p:sp>
        <p:nvSpPr>
          <p:cNvPr id="7" name="テキスト ボックス 6"/>
          <p:cNvSpPr txBox="1"/>
          <p:nvPr/>
        </p:nvSpPr>
        <p:spPr>
          <a:xfrm>
            <a:off x="1781177" y="2219826"/>
            <a:ext cx="5429249" cy="584775"/>
          </a:xfrm>
          <a:prstGeom prst="rect">
            <a:avLst/>
          </a:prstGeom>
          <a:noFill/>
        </p:spPr>
        <p:txBody>
          <a:bodyPr wrap="square" rtlCol="0">
            <a:spAutoFit/>
          </a:bodyPr>
          <a:lstStyle/>
          <a:p>
            <a:r>
              <a:rPr lang="ja-JP" altLang="en-US" sz="3200" dirty="0"/>
              <a:t>○施工目地の施工方法検証</a:t>
            </a:r>
          </a:p>
        </p:txBody>
      </p:sp>
    </p:spTree>
    <p:extLst>
      <p:ext uri="{BB962C8B-B14F-4D97-AF65-F5344CB8AC3E}">
        <p14:creationId xmlns:p14="http://schemas.microsoft.com/office/powerpoint/2010/main" val="2694871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t="17489"/>
          <a:stretch/>
        </p:blipFill>
        <p:spPr>
          <a:xfrm>
            <a:off x="1977703" y="1547726"/>
            <a:ext cx="7201314" cy="3327740"/>
          </a:xfrm>
          <a:prstGeom prst="rect">
            <a:avLst/>
          </a:prstGeom>
        </p:spPr>
      </p:pic>
      <p:sp>
        <p:nvSpPr>
          <p:cNvPr id="5" name="正方形/長方形 4"/>
          <p:cNvSpPr/>
          <p:nvPr/>
        </p:nvSpPr>
        <p:spPr>
          <a:xfrm>
            <a:off x="560597" y="295260"/>
            <a:ext cx="6001924" cy="523220"/>
          </a:xfrm>
          <a:prstGeom prst="rect">
            <a:avLst/>
          </a:prstGeom>
          <a:noFill/>
        </p:spPr>
        <p:txBody>
          <a:bodyPr wrap="square" lIns="91440" tIns="45720" rIns="91440" bIns="45720">
            <a:spAutoFit/>
          </a:bodyPr>
          <a:lstStyle/>
          <a:p>
            <a:r>
              <a:rPr lang="ja-JP" altLang="en-US" sz="2800" dirty="0" smtClean="0">
                <a:ln w="0"/>
              </a:rPr>
              <a:t>転圧</a:t>
            </a:r>
            <a:r>
              <a:rPr lang="ja-JP" altLang="en-US" sz="2800" dirty="0">
                <a:ln w="0"/>
              </a:rPr>
              <a:t>コンクリートの運搬方法</a:t>
            </a:r>
          </a:p>
        </p:txBody>
      </p:sp>
      <p:sp>
        <p:nvSpPr>
          <p:cNvPr id="6" name="正方形/長方形 5"/>
          <p:cNvSpPr/>
          <p:nvPr/>
        </p:nvSpPr>
        <p:spPr>
          <a:xfrm>
            <a:off x="656051" y="4958382"/>
            <a:ext cx="1989244" cy="523220"/>
          </a:xfrm>
          <a:prstGeom prst="rect">
            <a:avLst/>
          </a:prstGeom>
          <a:noFill/>
        </p:spPr>
        <p:txBody>
          <a:bodyPr wrap="square" lIns="91440" tIns="45720" rIns="91440" bIns="45720">
            <a:spAutoFit/>
          </a:bodyPr>
          <a:lstStyle/>
          <a:p>
            <a:r>
              <a:rPr lang="ja-JP" altLang="en-US" sz="2800" dirty="0">
                <a:ln w="0"/>
              </a:rPr>
              <a:t>舗設方法</a:t>
            </a:r>
          </a:p>
        </p:txBody>
      </p:sp>
      <p:sp>
        <p:nvSpPr>
          <p:cNvPr id="7" name="テキスト ボックス 6"/>
          <p:cNvSpPr txBox="1"/>
          <p:nvPr/>
        </p:nvSpPr>
        <p:spPr>
          <a:xfrm>
            <a:off x="1323567" y="5626073"/>
            <a:ext cx="10687458" cy="830997"/>
          </a:xfrm>
          <a:prstGeom prst="rect">
            <a:avLst/>
          </a:prstGeom>
          <a:noFill/>
        </p:spPr>
        <p:txBody>
          <a:bodyPr wrap="square" rtlCol="0">
            <a:spAutoFit/>
          </a:bodyPr>
          <a:lstStyle/>
          <a:p>
            <a:r>
              <a:rPr kumimoji="1" lang="en-US" altLang="ja-JP" sz="1600" dirty="0" smtClean="0"/>
              <a:t>10</a:t>
            </a:r>
            <a:r>
              <a:rPr kumimoji="1" lang="ja-JP" altLang="en-US" sz="1600" dirty="0" err="1" smtClean="0"/>
              <a:t>ｔ</a:t>
            </a:r>
            <a:r>
              <a:rPr kumimoji="1" lang="ja-JP" altLang="en-US" sz="1600" dirty="0" smtClean="0"/>
              <a:t>ダンプにて現場運搬後、バックホウ</a:t>
            </a:r>
            <a:r>
              <a:rPr kumimoji="1" lang="en-US" altLang="ja-JP" sz="1600" dirty="0" smtClean="0"/>
              <a:t>0.2</a:t>
            </a:r>
            <a:r>
              <a:rPr kumimoji="1" lang="ja-JP" altLang="en-US" sz="1600" dirty="0" smtClean="0"/>
              <a:t>㎥級及び人力にて敷均しを行った。</a:t>
            </a:r>
            <a:endParaRPr kumimoji="1" lang="en-US" altLang="ja-JP" sz="1600" dirty="0" smtClean="0"/>
          </a:p>
          <a:p>
            <a:r>
              <a:rPr lang="ja-JP" altLang="en-US" sz="1600" dirty="0" smtClean="0"/>
              <a:t>この時、厚さ</a:t>
            </a:r>
            <a:r>
              <a:rPr lang="en-US" altLang="ja-JP" sz="1600" dirty="0" smtClean="0"/>
              <a:t>25cm</a:t>
            </a:r>
            <a:r>
              <a:rPr lang="ja-JP" altLang="en-US" sz="1600" dirty="0" smtClean="0"/>
              <a:t>に対して</a:t>
            </a:r>
            <a:r>
              <a:rPr lang="en-US" altLang="ja-JP" sz="1600" dirty="0" smtClean="0"/>
              <a:t>5cm</a:t>
            </a:r>
            <a:r>
              <a:rPr lang="ja-JP" altLang="en-US" sz="1600" dirty="0" smtClean="0"/>
              <a:t>の余盛りを設定し、その後転圧をおこなった。</a:t>
            </a:r>
            <a:endParaRPr lang="en-US" altLang="ja-JP" sz="1600" dirty="0" smtClean="0"/>
          </a:p>
          <a:p>
            <a:r>
              <a:rPr lang="ja-JP" altLang="en-US" sz="1600" dirty="0" smtClean="0"/>
              <a:t>こ</a:t>
            </a:r>
            <a:r>
              <a:rPr lang="ja-JP" altLang="en-US" sz="1600" dirty="0"/>
              <a:t>の</a:t>
            </a:r>
            <a:r>
              <a:rPr lang="en-US" altLang="ja-JP" sz="1600" dirty="0" smtClean="0"/>
              <a:t>5cm</a:t>
            </a:r>
            <a:r>
              <a:rPr lang="ja-JP" altLang="en-US" sz="1600" dirty="0" smtClean="0"/>
              <a:t>の余盛り設定で、沈下量が</a:t>
            </a:r>
            <a:r>
              <a:rPr lang="en-US" altLang="ja-JP" sz="1600" dirty="0" smtClean="0"/>
              <a:t>5</a:t>
            </a:r>
            <a:r>
              <a:rPr lang="ja-JP" altLang="en-US" sz="1600" dirty="0" smtClean="0"/>
              <a:t>～</a:t>
            </a:r>
            <a:r>
              <a:rPr lang="en-US" altLang="ja-JP" sz="1600" dirty="0" smtClean="0"/>
              <a:t>7cm</a:t>
            </a:r>
            <a:r>
              <a:rPr lang="ja-JP" altLang="en-US" sz="1600" dirty="0" smtClean="0"/>
              <a:t>を確認。本施工時は、フィニッシャー施工の為、</a:t>
            </a:r>
            <a:r>
              <a:rPr lang="en-US" altLang="ja-JP" sz="1600" dirty="0" smtClean="0"/>
              <a:t>2</a:t>
            </a:r>
            <a:r>
              <a:rPr lang="ja-JP" altLang="en-US" sz="1600" dirty="0" smtClean="0"/>
              <a:t>～</a:t>
            </a:r>
            <a:r>
              <a:rPr lang="en-US" altLang="ja-JP" sz="1600" dirty="0" smtClean="0"/>
              <a:t>3cm</a:t>
            </a:r>
            <a:r>
              <a:rPr lang="ja-JP" altLang="en-US" sz="1600" dirty="0" smtClean="0"/>
              <a:t>の余盛り量を設定し施工。</a:t>
            </a:r>
            <a:endParaRPr kumimoji="1" lang="ja-JP" altLang="en-US" sz="1600" dirty="0"/>
          </a:p>
        </p:txBody>
      </p:sp>
      <p:sp>
        <p:nvSpPr>
          <p:cNvPr id="8" name="テキスト ボックス 7"/>
          <p:cNvSpPr txBox="1"/>
          <p:nvPr/>
        </p:nvSpPr>
        <p:spPr>
          <a:xfrm>
            <a:off x="1323567" y="880035"/>
            <a:ext cx="9296808" cy="584775"/>
          </a:xfrm>
          <a:prstGeom prst="rect">
            <a:avLst/>
          </a:prstGeom>
          <a:noFill/>
        </p:spPr>
        <p:txBody>
          <a:bodyPr wrap="square" rtlCol="0">
            <a:spAutoFit/>
          </a:bodyPr>
          <a:lstStyle/>
          <a:p>
            <a:r>
              <a:rPr kumimoji="1" lang="ja-JP" altLang="en-US" sz="1600" dirty="0" smtClean="0"/>
              <a:t>転圧コンクリートの運搬には</a:t>
            </a:r>
            <a:r>
              <a:rPr kumimoji="1" lang="en-US" altLang="ja-JP" sz="1600" dirty="0" smtClean="0"/>
              <a:t>10</a:t>
            </a:r>
            <a:r>
              <a:rPr kumimoji="1" lang="ja-JP" altLang="en-US" sz="1600" dirty="0" err="1" smtClean="0"/>
              <a:t>ｔ</a:t>
            </a:r>
            <a:r>
              <a:rPr kumimoji="1" lang="ja-JP" altLang="en-US" sz="1600" dirty="0" smtClean="0"/>
              <a:t>ダンプトラックを使用。コンクリートの積み込み量は</a:t>
            </a:r>
            <a:r>
              <a:rPr kumimoji="1" lang="en-US" altLang="ja-JP" sz="1600" dirty="0" smtClean="0"/>
              <a:t>1</a:t>
            </a:r>
            <a:r>
              <a:rPr kumimoji="1" lang="ja-JP" altLang="en-US" sz="1600" dirty="0" smtClean="0"/>
              <a:t>台当り</a:t>
            </a:r>
            <a:r>
              <a:rPr kumimoji="1" lang="en-US" altLang="ja-JP" sz="1600" dirty="0" smtClean="0"/>
              <a:t>4.0</a:t>
            </a:r>
            <a:r>
              <a:rPr kumimoji="1" lang="ja-JP" altLang="en-US" sz="1600" dirty="0" smtClean="0"/>
              <a:t>㎥として実施。</a:t>
            </a:r>
            <a:endParaRPr kumimoji="1" lang="en-US" altLang="ja-JP" sz="1600" dirty="0" smtClean="0"/>
          </a:p>
          <a:p>
            <a:r>
              <a:rPr lang="ja-JP" altLang="en-US" sz="1600" dirty="0" smtClean="0"/>
              <a:t>運搬中は混合物（転圧コンクリート）の乾燥を防ぐ為に、シート養生を行った。</a:t>
            </a:r>
            <a:endParaRPr kumimoji="1" lang="ja-JP" altLang="en-US" sz="1600" dirty="0"/>
          </a:p>
        </p:txBody>
      </p:sp>
    </p:spTree>
    <p:extLst>
      <p:ext uri="{BB962C8B-B14F-4D97-AF65-F5344CB8AC3E}">
        <p14:creationId xmlns:p14="http://schemas.microsoft.com/office/powerpoint/2010/main" val="26345591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r="1383" b="3369"/>
          <a:stretch/>
        </p:blipFill>
        <p:spPr>
          <a:xfrm>
            <a:off x="1974457" y="513178"/>
            <a:ext cx="8549733" cy="6240437"/>
          </a:xfrm>
          <a:prstGeom prst="rect">
            <a:avLst/>
          </a:prstGeom>
        </p:spPr>
      </p:pic>
      <p:sp>
        <p:nvSpPr>
          <p:cNvPr id="3" name="正方形/長方形 2"/>
          <p:cNvSpPr/>
          <p:nvPr/>
        </p:nvSpPr>
        <p:spPr>
          <a:xfrm>
            <a:off x="617884" y="149143"/>
            <a:ext cx="1734791" cy="523220"/>
          </a:xfrm>
          <a:prstGeom prst="rect">
            <a:avLst/>
          </a:prstGeom>
          <a:noFill/>
        </p:spPr>
        <p:txBody>
          <a:bodyPr wrap="square" lIns="91440" tIns="45720" rIns="91440" bIns="45720">
            <a:spAutoFit/>
          </a:bodyPr>
          <a:lstStyle/>
          <a:p>
            <a:r>
              <a:rPr lang="ja-JP" altLang="en-US" sz="2800" dirty="0" smtClean="0">
                <a:ln w="0"/>
              </a:rPr>
              <a:t>転圧</a:t>
            </a:r>
            <a:r>
              <a:rPr lang="ja-JP" altLang="en-US" sz="2800" dirty="0">
                <a:ln w="0"/>
              </a:rPr>
              <a:t>方法</a:t>
            </a:r>
          </a:p>
        </p:txBody>
      </p:sp>
    </p:spTree>
    <p:extLst>
      <p:ext uri="{BB962C8B-B14F-4D97-AF65-F5344CB8AC3E}">
        <p14:creationId xmlns:p14="http://schemas.microsoft.com/office/powerpoint/2010/main" val="4043882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655046" y="290184"/>
            <a:ext cx="2246650" cy="523220"/>
          </a:xfrm>
          <a:prstGeom prst="rect">
            <a:avLst/>
          </a:prstGeom>
          <a:noFill/>
        </p:spPr>
        <p:txBody>
          <a:bodyPr wrap="square" rtlCol="0">
            <a:spAutoFit/>
          </a:bodyPr>
          <a:lstStyle/>
          <a:p>
            <a:r>
              <a:rPr lang="ja-JP" altLang="en-US" sz="2800" dirty="0" smtClean="0"/>
              <a:t>カッター</a:t>
            </a:r>
            <a:r>
              <a:rPr lang="ja-JP" altLang="en-US" sz="2800" dirty="0"/>
              <a:t>目地</a:t>
            </a:r>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941" r="-1"/>
          <a:stretch/>
        </p:blipFill>
        <p:spPr>
          <a:xfrm>
            <a:off x="2705100" y="4743858"/>
            <a:ext cx="7022632" cy="2002241"/>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1696" y="3245765"/>
            <a:ext cx="6274308" cy="1498092"/>
          </a:xfrm>
          <a:prstGeom prst="rect">
            <a:avLst/>
          </a:prstGeom>
        </p:spPr>
      </p:pic>
      <p:sp>
        <p:nvSpPr>
          <p:cNvPr id="10" name="テキスト ボックス 9"/>
          <p:cNvSpPr txBox="1"/>
          <p:nvPr/>
        </p:nvSpPr>
        <p:spPr>
          <a:xfrm>
            <a:off x="1515725" y="2507101"/>
            <a:ext cx="8876207" cy="738664"/>
          </a:xfrm>
          <a:prstGeom prst="rect">
            <a:avLst/>
          </a:prstGeom>
          <a:solidFill>
            <a:schemeClr val="bg1"/>
          </a:solidFill>
        </p:spPr>
        <p:txBody>
          <a:bodyPr wrap="square" rtlCol="0">
            <a:spAutoFit/>
          </a:bodyPr>
          <a:lstStyle/>
          <a:p>
            <a:r>
              <a:rPr lang="ja-JP" altLang="en-US" sz="1400" b="1" dirty="0">
                <a:latin typeface="+mj-ea"/>
                <a:ea typeface="+mj-ea"/>
              </a:rPr>
              <a:t>今回の試験舗装の結果より、</a:t>
            </a:r>
            <a:endParaRPr lang="en-US" altLang="ja-JP" sz="1400" b="1" dirty="0">
              <a:latin typeface="+mj-ea"/>
              <a:ea typeface="+mj-ea"/>
            </a:endParaRPr>
          </a:p>
          <a:p>
            <a:r>
              <a:rPr lang="ja-JP" altLang="en-US" sz="1400" b="1" dirty="0">
                <a:latin typeface="+mj-ea"/>
                <a:ea typeface="+mj-ea"/>
              </a:rPr>
              <a:t>　　　　カッター切断時期は、転圧完了後</a:t>
            </a:r>
            <a:r>
              <a:rPr lang="en-US" altLang="ja-JP" sz="1400" b="1" dirty="0">
                <a:latin typeface="+mj-ea"/>
                <a:ea typeface="+mj-ea"/>
              </a:rPr>
              <a:t>24</a:t>
            </a:r>
            <a:r>
              <a:rPr lang="ja-JP" altLang="en-US" sz="1400" b="1" dirty="0">
                <a:latin typeface="+mj-ea"/>
                <a:ea typeface="+mj-ea"/>
              </a:rPr>
              <a:t>時間後からが有効と思われる。</a:t>
            </a:r>
            <a:endParaRPr lang="en-US" altLang="ja-JP" sz="1400" b="1" dirty="0">
              <a:latin typeface="+mj-ea"/>
              <a:ea typeface="+mj-ea"/>
            </a:endParaRPr>
          </a:p>
          <a:p>
            <a:r>
              <a:rPr lang="ja-JP" altLang="en-US" sz="1400" b="1" dirty="0">
                <a:latin typeface="+mj-ea"/>
                <a:ea typeface="+mj-ea"/>
              </a:rPr>
              <a:t>　　　　カッター切断による角欠け部分については、アスファルト注入剤で充填される為、構造品質上問題はない。</a:t>
            </a:r>
          </a:p>
        </p:txBody>
      </p:sp>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5100" y="674934"/>
            <a:ext cx="7022632" cy="1875971"/>
          </a:xfrm>
          <a:prstGeom prst="rect">
            <a:avLst/>
          </a:prstGeom>
        </p:spPr>
      </p:pic>
      <p:sp>
        <p:nvSpPr>
          <p:cNvPr id="2" name="正方形/長方形 1"/>
          <p:cNvSpPr/>
          <p:nvPr/>
        </p:nvSpPr>
        <p:spPr>
          <a:xfrm>
            <a:off x="8115300" y="1676400"/>
            <a:ext cx="1495425" cy="83070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57556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11892" t="2213" r="8875" b="4344"/>
          <a:stretch/>
        </p:blipFill>
        <p:spPr>
          <a:xfrm rot="5400000">
            <a:off x="5283056" y="1318458"/>
            <a:ext cx="4126746" cy="6887980"/>
          </a:xfrm>
          <a:prstGeom prst="rect">
            <a:avLst/>
          </a:prstGeom>
        </p:spPr>
      </p:pic>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l="14795" t="8929" r="6787" b="2678"/>
          <a:stretch/>
        </p:blipFill>
        <p:spPr>
          <a:xfrm>
            <a:off x="3505198" y="1333500"/>
            <a:ext cx="4781552" cy="1775150"/>
          </a:xfrm>
          <a:prstGeom prst="rect">
            <a:avLst/>
          </a:prstGeom>
        </p:spPr>
      </p:pic>
      <p:sp>
        <p:nvSpPr>
          <p:cNvPr id="5" name="テキスト ボックス 4"/>
          <p:cNvSpPr txBox="1"/>
          <p:nvPr/>
        </p:nvSpPr>
        <p:spPr>
          <a:xfrm>
            <a:off x="1843086" y="810280"/>
            <a:ext cx="6605589" cy="400110"/>
          </a:xfrm>
          <a:prstGeom prst="rect">
            <a:avLst/>
          </a:prstGeom>
          <a:noFill/>
        </p:spPr>
        <p:txBody>
          <a:bodyPr wrap="square" rtlCol="0">
            <a:spAutoFit/>
          </a:bodyPr>
          <a:lstStyle/>
          <a:p>
            <a:r>
              <a:rPr lang="ja-JP" altLang="en-US" sz="2000" dirty="0"/>
              <a:t>施工開始から施工した転圧コンクリートの内部温度を計測</a:t>
            </a:r>
          </a:p>
        </p:txBody>
      </p:sp>
      <p:sp>
        <p:nvSpPr>
          <p:cNvPr id="7" name="テキスト ボックス 6"/>
          <p:cNvSpPr txBox="1"/>
          <p:nvPr/>
        </p:nvSpPr>
        <p:spPr>
          <a:xfrm>
            <a:off x="681037" y="287060"/>
            <a:ext cx="3871914" cy="523220"/>
          </a:xfrm>
          <a:prstGeom prst="rect">
            <a:avLst/>
          </a:prstGeom>
          <a:noFill/>
        </p:spPr>
        <p:txBody>
          <a:bodyPr wrap="square" rtlCol="0">
            <a:spAutoFit/>
          </a:bodyPr>
          <a:lstStyle/>
          <a:p>
            <a:r>
              <a:rPr lang="ja-JP" altLang="en-US" sz="2800" dirty="0">
                <a:effectLst>
                  <a:outerShdw blurRad="50800" dist="38100" dir="2700000" algn="tl" rotWithShape="0">
                    <a:prstClr val="black">
                      <a:alpha val="40000"/>
                    </a:prstClr>
                  </a:outerShdw>
                </a:effectLst>
              </a:rPr>
              <a:t>⑥</a:t>
            </a:r>
            <a:r>
              <a:rPr lang="ja-JP" altLang="en-US" sz="2800" dirty="0" smtClean="0">
                <a:effectLst>
                  <a:outerShdw blurRad="50800" dist="38100" dir="2700000" algn="tl" rotWithShape="0">
                    <a:prstClr val="black">
                      <a:alpha val="40000"/>
                    </a:prstClr>
                  </a:outerShdw>
                </a:effectLst>
              </a:rPr>
              <a:t>コンクリート</a:t>
            </a:r>
            <a:r>
              <a:rPr lang="ja-JP" altLang="en-US" sz="2800" dirty="0" smtClean="0">
                <a:effectLst>
                  <a:outerShdw blurRad="50800" dist="38100" dir="2700000" algn="tl" rotWithShape="0">
                    <a:prstClr val="black">
                      <a:alpha val="40000"/>
                    </a:prstClr>
                  </a:outerShdw>
                </a:effectLst>
              </a:rPr>
              <a:t>温度管理</a:t>
            </a:r>
            <a:endParaRPr lang="ja-JP" altLang="en-US" sz="28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046549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2486864" y="86575"/>
            <a:ext cx="7351622" cy="646331"/>
          </a:xfrm>
          <a:prstGeom prst="rect">
            <a:avLst/>
          </a:prstGeom>
          <a:noFill/>
        </p:spPr>
        <p:txBody>
          <a:bodyPr wrap="square" rtlCol="0">
            <a:spAutoFit/>
          </a:bodyPr>
          <a:lstStyle/>
          <a:p>
            <a:r>
              <a:rPr lang="ja-JP" altLang="en-US" sz="3600" dirty="0">
                <a:effectLst>
                  <a:outerShdw blurRad="50800" dist="38100" dir="2700000" algn="tl" rotWithShape="0">
                    <a:prstClr val="black">
                      <a:alpha val="40000"/>
                    </a:prstClr>
                  </a:outerShdw>
                </a:effectLst>
                <a:latin typeface="+mn-ea"/>
              </a:rPr>
              <a:t>位置図：静岡県駿東郡小山町須走</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5326"/>
            <a:ext cx="12192000" cy="6162674"/>
          </a:xfrm>
          <a:prstGeom prst="rect">
            <a:avLst/>
          </a:prstGeom>
        </p:spPr>
      </p:pic>
      <p:grpSp>
        <p:nvGrpSpPr>
          <p:cNvPr id="12" name="グループ化 11"/>
          <p:cNvGrpSpPr/>
          <p:nvPr/>
        </p:nvGrpSpPr>
        <p:grpSpPr>
          <a:xfrm>
            <a:off x="2606676" y="4402474"/>
            <a:ext cx="263527" cy="444467"/>
            <a:chOff x="1955006" y="3848101"/>
            <a:chExt cx="197645" cy="297657"/>
          </a:xfrm>
        </p:grpSpPr>
        <p:sp>
          <p:nvSpPr>
            <p:cNvPr id="3" name="フリーフォーム 2"/>
            <p:cNvSpPr/>
            <p:nvPr/>
          </p:nvSpPr>
          <p:spPr>
            <a:xfrm>
              <a:off x="2009533" y="3848101"/>
              <a:ext cx="143118" cy="297657"/>
            </a:xfrm>
            <a:custGeom>
              <a:avLst/>
              <a:gdLst>
                <a:gd name="connsiteX0" fmla="*/ 176213 w 176213"/>
                <a:gd name="connsiteY0" fmla="*/ 0 h 302419"/>
                <a:gd name="connsiteX1" fmla="*/ 157163 w 176213"/>
                <a:gd name="connsiteY1" fmla="*/ 11906 h 302419"/>
                <a:gd name="connsiteX2" fmla="*/ 150019 w 176213"/>
                <a:gd name="connsiteY2" fmla="*/ 14288 h 302419"/>
                <a:gd name="connsiteX3" fmla="*/ 135731 w 176213"/>
                <a:gd name="connsiteY3" fmla="*/ 23813 h 302419"/>
                <a:gd name="connsiteX4" fmla="*/ 121444 w 176213"/>
                <a:gd name="connsiteY4" fmla="*/ 33338 h 302419"/>
                <a:gd name="connsiteX5" fmla="*/ 114300 w 176213"/>
                <a:gd name="connsiteY5" fmla="*/ 38100 h 302419"/>
                <a:gd name="connsiteX6" fmla="*/ 109538 w 176213"/>
                <a:gd name="connsiteY6" fmla="*/ 45244 h 302419"/>
                <a:gd name="connsiteX7" fmla="*/ 95250 w 176213"/>
                <a:gd name="connsiteY7" fmla="*/ 54769 h 302419"/>
                <a:gd name="connsiteX8" fmla="*/ 83344 w 176213"/>
                <a:gd name="connsiteY8" fmla="*/ 69056 h 302419"/>
                <a:gd name="connsiteX9" fmla="*/ 69056 w 176213"/>
                <a:gd name="connsiteY9" fmla="*/ 78581 h 302419"/>
                <a:gd name="connsiteX10" fmla="*/ 61913 w 176213"/>
                <a:gd name="connsiteY10" fmla="*/ 83344 h 302419"/>
                <a:gd name="connsiteX11" fmla="*/ 54769 w 176213"/>
                <a:gd name="connsiteY11" fmla="*/ 90488 h 302419"/>
                <a:gd name="connsiteX12" fmla="*/ 52388 w 176213"/>
                <a:gd name="connsiteY12" fmla="*/ 104775 h 302419"/>
                <a:gd name="connsiteX13" fmla="*/ 50006 w 176213"/>
                <a:gd name="connsiteY13" fmla="*/ 111919 h 302419"/>
                <a:gd name="connsiteX14" fmla="*/ 45244 w 176213"/>
                <a:gd name="connsiteY14" fmla="*/ 150019 h 302419"/>
                <a:gd name="connsiteX15" fmla="*/ 42863 w 176213"/>
                <a:gd name="connsiteY15" fmla="*/ 159544 h 302419"/>
                <a:gd name="connsiteX16" fmla="*/ 38100 w 176213"/>
                <a:gd name="connsiteY16" fmla="*/ 180975 h 302419"/>
                <a:gd name="connsiteX17" fmla="*/ 35719 w 176213"/>
                <a:gd name="connsiteY17" fmla="*/ 188119 h 302419"/>
                <a:gd name="connsiteX18" fmla="*/ 30956 w 176213"/>
                <a:gd name="connsiteY18" fmla="*/ 207169 h 302419"/>
                <a:gd name="connsiteX19" fmla="*/ 28575 w 176213"/>
                <a:gd name="connsiteY19" fmla="*/ 214313 h 302419"/>
                <a:gd name="connsiteX20" fmla="*/ 23813 w 176213"/>
                <a:gd name="connsiteY20" fmla="*/ 233363 h 302419"/>
                <a:gd name="connsiteX21" fmla="*/ 16669 w 176213"/>
                <a:gd name="connsiteY21" fmla="*/ 247650 h 302419"/>
                <a:gd name="connsiteX22" fmla="*/ 11906 w 176213"/>
                <a:gd name="connsiteY22" fmla="*/ 261938 h 302419"/>
                <a:gd name="connsiteX23" fmla="*/ 7144 w 176213"/>
                <a:gd name="connsiteY23" fmla="*/ 276225 h 302419"/>
                <a:gd name="connsiteX24" fmla="*/ 4763 w 176213"/>
                <a:gd name="connsiteY24" fmla="*/ 283369 h 302419"/>
                <a:gd name="connsiteX25" fmla="*/ 0 w 176213"/>
                <a:gd name="connsiteY25" fmla="*/ 302419 h 302419"/>
                <a:gd name="connsiteX0" fmla="*/ 176213 w 176213"/>
                <a:gd name="connsiteY0" fmla="*/ 0 h 302419"/>
                <a:gd name="connsiteX1" fmla="*/ 157163 w 176213"/>
                <a:gd name="connsiteY1" fmla="*/ 11906 h 302419"/>
                <a:gd name="connsiteX2" fmla="*/ 150019 w 176213"/>
                <a:gd name="connsiteY2" fmla="*/ 14288 h 302419"/>
                <a:gd name="connsiteX3" fmla="*/ 121444 w 176213"/>
                <a:gd name="connsiteY3" fmla="*/ 33338 h 302419"/>
                <a:gd name="connsiteX4" fmla="*/ 114300 w 176213"/>
                <a:gd name="connsiteY4" fmla="*/ 38100 h 302419"/>
                <a:gd name="connsiteX5" fmla="*/ 109538 w 176213"/>
                <a:gd name="connsiteY5" fmla="*/ 45244 h 302419"/>
                <a:gd name="connsiteX6" fmla="*/ 95250 w 176213"/>
                <a:gd name="connsiteY6" fmla="*/ 54769 h 302419"/>
                <a:gd name="connsiteX7" fmla="*/ 83344 w 176213"/>
                <a:gd name="connsiteY7" fmla="*/ 69056 h 302419"/>
                <a:gd name="connsiteX8" fmla="*/ 69056 w 176213"/>
                <a:gd name="connsiteY8" fmla="*/ 78581 h 302419"/>
                <a:gd name="connsiteX9" fmla="*/ 61913 w 176213"/>
                <a:gd name="connsiteY9" fmla="*/ 83344 h 302419"/>
                <a:gd name="connsiteX10" fmla="*/ 54769 w 176213"/>
                <a:gd name="connsiteY10" fmla="*/ 90488 h 302419"/>
                <a:gd name="connsiteX11" fmla="*/ 52388 w 176213"/>
                <a:gd name="connsiteY11" fmla="*/ 104775 h 302419"/>
                <a:gd name="connsiteX12" fmla="*/ 50006 w 176213"/>
                <a:gd name="connsiteY12" fmla="*/ 111919 h 302419"/>
                <a:gd name="connsiteX13" fmla="*/ 45244 w 176213"/>
                <a:gd name="connsiteY13" fmla="*/ 150019 h 302419"/>
                <a:gd name="connsiteX14" fmla="*/ 42863 w 176213"/>
                <a:gd name="connsiteY14" fmla="*/ 159544 h 302419"/>
                <a:gd name="connsiteX15" fmla="*/ 38100 w 176213"/>
                <a:gd name="connsiteY15" fmla="*/ 180975 h 302419"/>
                <a:gd name="connsiteX16" fmla="*/ 35719 w 176213"/>
                <a:gd name="connsiteY16" fmla="*/ 188119 h 302419"/>
                <a:gd name="connsiteX17" fmla="*/ 30956 w 176213"/>
                <a:gd name="connsiteY17" fmla="*/ 207169 h 302419"/>
                <a:gd name="connsiteX18" fmla="*/ 28575 w 176213"/>
                <a:gd name="connsiteY18" fmla="*/ 214313 h 302419"/>
                <a:gd name="connsiteX19" fmla="*/ 23813 w 176213"/>
                <a:gd name="connsiteY19" fmla="*/ 233363 h 302419"/>
                <a:gd name="connsiteX20" fmla="*/ 16669 w 176213"/>
                <a:gd name="connsiteY20" fmla="*/ 247650 h 302419"/>
                <a:gd name="connsiteX21" fmla="*/ 11906 w 176213"/>
                <a:gd name="connsiteY21" fmla="*/ 261938 h 302419"/>
                <a:gd name="connsiteX22" fmla="*/ 7144 w 176213"/>
                <a:gd name="connsiteY22" fmla="*/ 276225 h 302419"/>
                <a:gd name="connsiteX23" fmla="*/ 4763 w 176213"/>
                <a:gd name="connsiteY23" fmla="*/ 283369 h 302419"/>
                <a:gd name="connsiteX24" fmla="*/ 0 w 176213"/>
                <a:gd name="connsiteY24" fmla="*/ 302419 h 302419"/>
                <a:gd name="connsiteX0" fmla="*/ 176213 w 176213"/>
                <a:gd name="connsiteY0" fmla="*/ 0 h 302419"/>
                <a:gd name="connsiteX1" fmla="*/ 157163 w 176213"/>
                <a:gd name="connsiteY1" fmla="*/ 11906 h 302419"/>
                <a:gd name="connsiteX2" fmla="*/ 121444 w 176213"/>
                <a:gd name="connsiteY2" fmla="*/ 33338 h 302419"/>
                <a:gd name="connsiteX3" fmla="*/ 114300 w 176213"/>
                <a:gd name="connsiteY3" fmla="*/ 38100 h 302419"/>
                <a:gd name="connsiteX4" fmla="*/ 109538 w 176213"/>
                <a:gd name="connsiteY4" fmla="*/ 45244 h 302419"/>
                <a:gd name="connsiteX5" fmla="*/ 95250 w 176213"/>
                <a:gd name="connsiteY5" fmla="*/ 54769 h 302419"/>
                <a:gd name="connsiteX6" fmla="*/ 83344 w 176213"/>
                <a:gd name="connsiteY6" fmla="*/ 69056 h 302419"/>
                <a:gd name="connsiteX7" fmla="*/ 69056 w 176213"/>
                <a:gd name="connsiteY7" fmla="*/ 78581 h 302419"/>
                <a:gd name="connsiteX8" fmla="*/ 61913 w 176213"/>
                <a:gd name="connsiteY8" fmla="*/ 83344 h 302419"/>
                <a:gd name="connsiteX9" fmla="*/ 54769 w 176213"/>
                <a:gd name="connsiteY9" fmla="*/ 90488 h 302419"/>
                <a:gd name="connsiteX10" fmla="*/ 52388 w 176213"/>
                <a:gd name="connsiteY10" fmla="*/ 104775 h 302419"/>
                <a:gd name="connsiteX11" fmla="*/ 50006 w 176213"/>
                <a:gd name="connsiteY11" fmla="*/ 111919 h 302419"/>
                <a:gd name="connsiteX12" fmla="*/ 45244 w 176213"/>
                <a:gd name="connsiteY12" fmla="*/ 150019 h 302419"/>
                <a:gd name="connsiteX13" fmla="*/ 42863 w 176213"/>
                <a:gd name="connsiteY13" fmla="*/ 159544 h 302419"/>
                <a:gd name="connsiteX14" fmla="*/ 38100 w 176213"/>
                <a:gd name="connsiteY14" fmla="*/ 180975 h 302419"/>
                <a:gd name="connsiteX15" fmla="*/ 35719 w 176213"/>
                <a:gd name="connsiteY15" fmla="*/ 188119 h 302419"/>
                <a:gd name="connsiteX16" fmla="*/ 30956 w 176213"/>
                <a:gd name="connsiteY16" fmla="*/ 207169 h 302419"/>
                <a:gd name="connsiteX17" fmla="*/ 28575 w 176213"/>
                <a:gd name="connsiteY17" fmla="*/ 214313 h 302419"/>
                <a:gd name="connsiteX18" fmla="*/ 23813 w 176213"/>
                <a:gd name="connsiteY18" fmla="*/ 233363 h 302419"/>
                <a:gd name="connsiteX19" fmla="*/ 16669 w 176213"/>
                <a:gd name="connsiteY19" fmla="*/ 247650 h 302419"/>
                <a:gd name="connsiteX20" fmla="*/ 11906 w 176213"/>
                <a:gd name="connsiteY20" fmla="*/ 261938 h 302419"/>
                <a:gd name="connsiteX21" fmla="*/ 7144 w 176213"/>
                <a:gd name="connsiteY21" fmla="*/ 276225 h 302419"/>
                <a:gd name="connsiteX22" fmla="*/ 4763 w 176213"/>
                <a:gd name="connsiteY22" fmla="*/ 283369 h 302419"/>
                <a:gd name="connsiteX23" fmla="*/ 0 w 176213"/>
                <a:gd name="connsiteY23" fmla="*/ 302419 h 302419"/>
                <a:gd name="connsiteX0" fmla="*/ 176213 w 176213"/>
                <a:gd name="connsiteY0" fmla="*/ 0 h 302419"/>
                <a:gd name="connsiteX1" fmla="*/ 121444 w 176213"/>
                <a:gd name="connsiteY1" fmla="*/ 33338 h 302419"/>
                <a:gd name="connsiteX2" fmla="*/ 114300 w 176213"/>
                <a:gd name="connsiteY2" fmla="*/ 38100 h 302419"/>
                <a:gd name="connsiteX3" fmla="*/ 109538 w 176213"/>
                <a:gd name="connsiteY3" fmla="*/ 45244 h 302419"/>
                <a:gd name="connsiteX4" fmla="*/ 95250 w 176213"/>
                <a:gd name="connsiteY4" fmla="*/ 54769 h 302419"/>
                <a:gd name="connsiteX5" fmla="*/ 83344 w 176213"/>
                <a:gd name="connsiteY5" fmla="*/ 69056 h 302419"/>
                <a:gd name="connsiteX6" fmla="*/ 69056 w 176213"/>
                <a:gd name="connsiteY6" fmla="*/ 78581 h 302419"/>
                <a:gd name="connsiteX7" fmla="*/ 61913 w 176213"/>
                <a:gd name="connsiteY7" fmla="*/ 83344 h 302419"/>
                <a:gd name="connsiteX8" fmla="*/ 54769 w 176213"/>
                <a:gd name="connsiteY8" fmla="*/ 90488 h 302419"/>
                <a:gd name="connsiteX9" fmla="*/ 52388 w 176213"/>
                <a:gd name="connsiteY9" fmla="*/ 104775 h 302419"/>
                <a:gd name="connsiteX10" fmla="*/ 50006 w 176213"/>
                <a:gd name="connsiteY10" fmla="*/ 111919 h 302419"/>
                <a:gd name="connsiteX11" fmla="*/ 45244 w 176213"/>
                <a:gd name="connsiteY11" fmla="*/ 150019 h 302419"/>
                <a:gd name="connsiteX12" fmla="*/ 42863 w 176213"/>
                <a:gd name="connsiteY12" fmla="*/ 159544 h 302419"/>
                <a:gd name="connsiteX13" fmla="*/ 38100 w 176213"/>
                <a:gd name="connsiteY13" fmla="*/ 180975 h 302419"/>
                <a:gd name="connsiteX14" fmla="*/ 35719 w 176213"/>
                <a:gd name="connsiteY14" fmla="*/ 188119 h 302419"/>
                <a:gd name="connsiteX15" fmla="*/ 30956 w 176213"/>
                <a:gd name="connsiteY15" fmla="*/ 207169 h 302419"/>
                <a:gd name="connsiteX16" fmla="*/ 28575 w 176213"/>
                <a:gd name="connsiteY16" fmla="*/ 214313 h 302419"/>
                <a:gd name="connsiteX17" fmla="*/ 23813 w 176213"/>
                <a:gd name="connsiteY17" fmla="*/ 233363 h 302419"/>
                <a:gd name="connsiteX18" fmla="*/ 16669 w 176213"/>
                <a:gd name="connsiteY18" fmla="*/ 247650 h 302419"/>
                <a:gd name="connsiteX19" fmla="*/ 11906 w 176213"/>
                <a:gd name="connsiteY19" fmla="*/ 261938 h 302419"/>
                <a:gd name="connsiteX20" fmla="*/ 7144 w 176213"/>
                <a:gd name="connsiteY20" fmla="*/ 276225 h 302419"/>
                <a:gd name="connsiteX21" fmla="*/ 4763 w 176213"/>
                <a:gd name="connsiteY21" fmla="*/ 283369 h 302419"/>
                <a:gd name="connsiteX22" fmla="*/ 0 w 176213"/>
                <a:gd name="connsiteY22" fmla="*/ 302419 h 302419"/>
                <a:gd name="connsiteX0" fmla="*/ 176213 w 176213"/>
                <a:gd name="connsiteY0" fmla="*/ 0 h 302419"/>
                <a:gd name="connsiteX1" fmla="*/ 121444 w 176213"/>
                <a:gd name="connsiteY1" fmla="*/ 33338 h 302419"/>
                <a:gd name="connsiteX2" fmla="*/ 114300 w 176213"/>
                <a:gd name="connsiteY2" fmla="*/ 38100 h 302419"/>
                <a:gd name="connsiteX3" fmla="*/ 95250 w 176213"/>
                <a:gd name="connsiteY3" fmla="*/ 54769 h 302419"/>
                <a:gd name="connsiteX4" fmla="*/ 83344 w 176213"/>
                <a:gd name="connsiteY4" fmla="*/ 69056 h 302419"/>
                <a:gd name="connsiteX5" fmla="*/ 69056 w 176213"/>
                <a:gd name="connsiteY5" fmla="*/ 78581 h 302419"/>
                <a:gd name="connsiteX6" fmla="*/ 61913 w 176213"/>
                <a:gd name="connsiteY6" fmla="*/ 83344 h 302419"/>
                <a:gd name="connsiteX7" fmla="*/ 54769 w 176213"/>
                <a:gd name="connsiteY7" fmla="*/ 90488 h 302419"/>
                <a:gd name="connsiteX8" fmla="*/ 52388 w 176213"/>
                <a:gd name="connsiteY8" fmla="*/ 104775 h 302419"/>
                <a:gd name="connsiteX9" fmla="*/ 50006 w 176213"/>
                <a:gd name="connsiteY9" fmla="*/ 111919 h 302419"/>
                <a:gd name="connsiteX10" fmla="*/ 45244 w 176213"/>
                <a:gd name="connsiteY10" fmla="*/ 150019 h 302419"/>
                <a:gd name="connsiteX11" fmla="*/ 42863 w 176213"/>
                <a:gd name="connsiteY11" fmla="*/ 159544 h 302419"/>
                <a:gd name="connsiteX12" fmla="*/ 38100 w 176213"/>
                <a:gd name="connsiteY12" fmla="*/ 180975 h 302419"/>
                <a:gd name="connsiteX13" fmla="*/ 35719 w 176213"/>
                <a:gd name="connsiteY13" fmla="*/ 188119 h 302419"/>
                <a:gd name="connsiteX14" fmla="*/ 30956 w 176213"/>
                <a:gd name="connsiteY14" fmla="*/ 207169 h 302419"/>
                <a:gd name="connsiteX15" fmla="*/ 28575 w 176213"/>
                <a:gd name="connsiteY15" fmla="*/ 214313 h 302419"/>
                <a:gd name="connsiteX16" fmla="*/ 23813 w 176213"/>
                <a:gd name="connsiteY16" fmla="*/ 233363 h 302419"/>
                <a:gd name="connsiteX17" fmla="*/ 16669 w 176213"/>
                <a:gd name="connsiteY17" fmla="*/ 247650 h 302419"/>
                <a:gd name="connsiteX18" fmla="*/ 11906 w 176213"/>
                <a:gd name="connsiteY18" fmla="*/ 261938 h 302419"/>
                <a:gd name="connsiteX19" fmla="*/ 7144 w 176213"/>
                <a:gd name="connsiteY19" fmla="*/ 276225 h 302419"/>
                <a:gd name="connsiteX20" fmla="*/ 4763 w 176213"/>
                <a:gd name="connsiteY20" fmla="*/ 283369 h 302419"/>
                <a:gd name="connsiteX21" fmla="*/ 0 w 176213"/>
                <a:gd name="connsiteY21" fmla="*/ 302419 h 302419"/>
                <a:gd name="connsiteX0" fmla="*/ 176213 w 176213"/>
                <a:gd name="connsiteY0" fmla="*/ 0 h 302419"/>
                <a:gd name="connsiteX1" fmla="*/ 121444 w 176213"/>
                <a:gd name="connsiteY1" fmla="*/ 33338 h 302419"/>
                <a:gd name="connsiteX2" fmla="*/ 95250 w 176213"/>
                <a:gd name="connsiteY2" fmla="*/ 54769 h 302419"/>
                <a:gd name="connsiteX3" fmla="*/ 83344 w 176213"/>
                <a:gd name="connsiteY3" fmla="*/ 69056 h 302419"/>
                <a:gd name="connsiteX4" fmla="*/ 69056 w 176213"/>
                <a:gd name="connsiteY4" fmla="*/ 78581 h 302419"/>
                <a:gd name="connsiteX5" fmla="*/ 61913 w 176213"/>
                <a:gd name="connsiteY5" fmla="*/ 83344 h 302419"/>
                <a:gd name="connsiteX6" fmla="*/ 54769 w 176213"/>
                <a:gd name="connsiteY6" fmla="*/ 90488 h 302419"/>
                <a:gd name="connsiteX7" fmla="*/ 52388 w 176213"/>
                <a:gd name="connsiteY7" fmla="*/ 104775 h 302419"/>
                <a:gd name="connsiteX8" fmla="*/ 50006 w 176213"/>
                <a:gd name="connsiteY8" fmla="*/ 111919 h 302419"/>
                <a:gd name="connsiteX9" fmla="*/ 45244 w 176213"/>
                <a:gd name="connsiteY9" fmla="*/ 150019 h 302419"/>
                <a:gd name="connsiteX10" fmla="*/ 42863 w 176213"/>
                <a:gd name="connsiteY10" fmla="*/ 159544 h 302419"/>
                <a:gd name="connsiteX11" fmla="*/ 38100 w 176213"/>
                <a:gd name="connsiteY11" fmla="*/ 180975 h 302419"/>
                <a:gd name="connsiteX12" fmla="*/ 35719 w 176213"/>
                <a:gd name="connsiteY12" fmla="*/ 188119 h 302419"/>
                <a:gd name="connsiteX13" fmla="*/ 30956 w 176213"/>
                <a:gd name="connsiteY13" fmla="*/ 207169 h 302419"/>
                <a:gd name="connsiteX14" fmla="*/ 28575 w 176213"/>
                <a:gd name="connsiteY14" fmla="*/ 214313 h 302419"/>
                <a:gd name="connsiteX15" fmla="*/ 23813 w 176213"/>
                <a:gd name="connsiteY15" fmla="*/ 233363 h 302419"/>
                <a:gd name="connsiteX16" fmla="*/ 16669 w 176213"/>
                <a:gd name="connsiteY16" fmla="*/ 247650 h 302419"/>
                <a:gd name="connsiteX17" fmla="*/ 11906 w 176213"/>
                <a:gd name="connsiteY17" fmla="*/ 261938 h 302419"/>
                <a:gd name="connsiteX18" fmla="*/ 7144 w 176213"/>
                <a:gd name="connsiteY18" fmla="*/ 276225 h 302419"/>
                <a:gd name="connsiteX19" fmla="*/ 4763 w 176213"/>
                <a:gd name="connsiteY19" fmla="*/ 283369 h 302419"/>
                <a:gd name="connsiteX20" fmla="*/ 0 w 176213"/>
                <a:gd name="connsiteY20" fmla="*/ 302419 h 302419"/>
                <a:gd name="connsiteX0" fmla="*/ 176213 w 176213"/>
                <a:gd name="connsiteY0" fmla="*/ 0 h 302419"/>
                <a:gd name="connsiteX1" fmla="*/ 121444 w 176213"/>
                <a:gd name="connsiteY1" fmla="*/ 33338 h 302419"/>
                <a:gd name="connsiteX2" fmla="*/ 95250 w 176213"/>
                <a:gd name="connsiteY2" fmla="*/ 54769 h 302419"/>
                <a:gd name="connsiteX3" fmla="*/ 69056 w 176213"/>
                <a:gd name="connsiteY3" fmla="*/ 78581 h 302419"/>
                <a:gd name="connsiteX4" fmla="*/ 61913 w 176213"/>
                <a:gd name="connsiteY4" fmla="*/ 83344 h 302419"/>
                <a:gd name="connsiteX5" fmla="*/ 54769 w 176213"/>
                <a:gd name="connsiteY5" fmla="*/ 90488 h 302419"/>
                <a:gd name="connsiteX6" fmla="*/ 52388 w 176213"/>
                <a:gd name="connsiteY6" fmla="*/ 104775 h 302419"/>
                <a:gd name="connsiteX7" fmla="*/ 50006 w 176213"/>
                <a:gd name="connsiteY7" fmla="*/ 111919 h 302419"/>
                <a:gd name="connsiteX8" fmla="*/ 45244 w 176213"/>
                <a:gd name="connsiteY8" fmla="*/ 150019 h 302419"/>
                <a:gd name="connsiteX9" fmla="*/ 42863 w 176213"/>
                <a:gd name="connsiteY9" fmla="*/ 159544 h 302419"/>
                <a:gd name="connsiteX10" fmla="*/ 38100 w 176213"/>
                <a:gd name="connsiteY10" fmla="*/ 180975 h 302419"/>
                <a:gd name="connsiteX11" fmla="*/ 35719 w 176213"/>
                <a:gd name="connsiteY11" fmla="*/ 188119 h 302419"/>
                <a:gd name="connsiteX12" fmla="*/ 30956 w 176213"/>
                <a:gd name="connsiteY12" fmla="*/ 207169 h 302419"/>
                <a:gd name="connsiteX13" fmla="*/ 28575 w 176213"/>
                <a:gd name="connsiteY13" fmla="*/ 214313 h 302419"/>
                <a:gd name="connsiteX14" fmla="*/ 23813 w 176213"/>
                <a:gd name="connsiteY14" fmla="*/ 233363 h 302419"/>
                <a:gd name="connsiteX15" fmla="*/ 16669 w 176213"/>
                <a:gd name="connsiteY15" fmla="*/ 247650 h 302419"/>
                <a:gd name="connsiteX16" fmla="*/ 11906 w 176213"/>
                <a:gd name="connsiteY16" fmla="*/ 261938 h 302419"/>
                <a:gd name="connsiteX17" fmla="*/ 7144 w 176213"/>
                <a:gd name="connsiteY17" fmla="*/ 276225 h 302419"/>
                <a:gd name="connsiteX18" fmla="*/ 4763 w 176213"/>
                <a:gd name="connsiteY18" fmla="*/ 283369 h 302419"/>
                <a:gd name="connsiteX19" fmla="*/ 0 w 176213"/>
                <a:gd name="connsiteY19" fmla="*/ 302419 h 302419"/>
                <a:gd name="connsiteX0" fmla="*/ 176213 w 176213"/>
                <a:gd name="connsiteY0" fmla="*/ 0 h 302419"/>
                <a:gd name="connsiteX1" fmla="*/ 121444 w 176213"/>
                <a:gd name="connsiteY1" fmla="*/ 33338 h 302419"/>
                <a:gd name="connsiteX2" fmla="*/ 95250 w 176213"/>
                <a:gd name="connsiteY2" fmla="*/ 54769 h 302419"/>
                <a:gd name="connsiteX3" fmla="*/ 69056 w 176213"/>
                <a:gd name="connsiteY3" fmla="*/ 78581 h 302419"/>
                <a:gd name="connsiteX4" fmla="*/ 61913 w 176213"/>
                <a:gd name="connsiteY4" fmla="*/ 83344 h 302419"/>
                <a:gd name="connsiteX5" fmla="*/ 52388 w 176213"/>
                <a:gd name="connsiteY5" fmla="*/ 104775 h 302419"/>
                <a:gd name="connsiteX6" fmla="*/ 50006 w 176213"/>
                <a:gd name="connsiteY6" fmla="*/ 111919 h 302419"/>
                <a:gd name="connsiteX7" fmla="*/ 45244 w 176213"/>
                <a:gd name="connsiteY7" fmla="*/ 150019 h 302419"/>
                <a:gd name="connsiteX8" fmla="*/ 42863 w 176213"/>
                <a:gd name="connsiteY8" fmla="*/ 159544 h 302419"/>
                <a:gd name="connsiteX9" fmla="*/ 38100 w 176213"/>
                <a:gd name="connsiteY9" fmla="*/ 180975 h 302419"/>
                <a:gd name="connsiteX10" fmla="*/ 35719 w 176213"/>
                <a:gd name="connsiteY10" fmla="*/ 188119 h 302419"/>
                <a:gd name="connsiteX11" fmla="*/ 30956 w 176213"/>
                <a:gd name="connsiteY11" fmla="*/ 207169 h 302419"/>
                <a:gd name="connsiteX12" fmla="*/ 28575 w 176213"/>
                <a:gd name="connsiteY12" fmla="*/ 214313 h 302419"/>
                <a:gd name="connsiteX13" fmla="*/ 23813 w 176213"/>
                <a:gd name="connsiteY13" fmla="*/ 233363 h 302419"/>
                <a:gd name="connsiteX14" fmla="*/ 16669 w 176213"/>
                <a:gd name="connsiteY14" fmla="*/ 247650 h 302419"/>
                <a:gd name="connsiteX15" fmla="*/ 11906 w 176213"/>
                <a:gd name="connsiteY15" fmla="*/ 261938 h 302419"/>
                <a:gd name="connsiteX16" fmla="*/ 7144 w 176213"/>
                <a:gd name="connsiteY16" fmla="*/ 276225 h 302419"/>
                <a:gd name="connsiteX17" fmla="*/ 4763 w 176213"/>
                <a:gd name="connsiteY17" fmla="*/ 283369 h 302419"/>
                <a:gd name="connsiteX18" fmla="*/ 0 w 176213"/>
                <a:gd name="connsiteY18" fmla="*/ 302419 h 302419"/>
                <a:gd name="connsiteX0" fmla="*/ 176213 w 176213"/>
                <a:gd name="connsiteY0" fmla="*/ 0 h 302419"/>
                <a:gd name="connsiteX1" fmla="*/ 121444 w 176213"/>
                <a:gd name="connsiteY1" fmla="*/ 33338 h 302419"/>
                <a:gd name="connsiteX2" fmla="*/ 95250 w 176213"/>
                <a:gd name="connsiteY2" fmla="*/ 54769 h 302419"/>
                <a:gd name="connsiteX3" fmla="*/ 69056 w 176213"/>
                <a:gd name="connsiteY3" fmla="*/ 78581 h 302419"/>
                <a:gd name="connsiteX4" fmla="*/ 52388 w 176213"/>
                <a:gd name="connsiteY4" fmla="*/ 104775 h 302419"/>
                <a:gd name="connsiteX5" fmla="*/ 50006 w 176213"/>
                <a:gd name="connsiteY5" fmla="*/ 111919 h 302419"/>
                <a:gd name="connsiteX6" fmla="*/ 45244 w 176213"/>
                <a:gd name="connsiteY6" fmla="*/ 150019 h 302419"/>
                <a:gd name="connsiteX7" fmla="*/ 42863 w 176213"/>
                <a:gd name="connsiteY7" fmla="*/ 159544 h 302419"/>
                <a:gd name="connsiteX8" fmla="*/ 38100 w 176213"/>
                <a:gd name="connsiteY8" fmla="*/ 180975 h 302419"/>
                <a:gd name="connsiteX9" fmla="*/ 35719 w 176213"/>
                <a:gd name="connsiteY9" fmla="*/ 188119 h 302419"/>
                <a:gd name="connsiteX10" fmla="*/ 30956 w 176213"/>
                <a:gd name="connsiteY10" fmla="*/ 207169 h 302419"/>
                <a:gd name="connsiteX11" fmla="*/ 28575 w 176213"/>
                <a:gd name="connsiteY11" fmla="*/ 214313 h 302419"/>
                <a:gd name="connsiteX12" fmla="*/ 23813 w 176213"/>
                <a:gd name="connsiteY12" fmla="*/ 233363 h 302419"/>
                <a:gd name="connsiteX13" fmla="*/ 16669 w 176213"/>
                <a:gd name="connsiteY13" fmla="*/ 247650 h 302419"/>
                <a:gd name="connsiteX14" fmla="*/ 11906 w 176213"/>
                <a:gd name="connsiteY14" fmla="*/ 261938 h 302419"/>
                <a:gd name="connsiteX15" fmla="*/ 7144 w 176213"/>
                <a:gd name="connsiteY15" fmla="*/ 276225 h 302419"/>
                <a:gd name="connsiteX16" fmla="*/ 4763 w 176213"/>
                <a:gd name="connsiteY16" fmla="*/ 283369 h 302419"/>
                <a:gd name="connsiteX17" fmla="*/ 0 w 176213"/>
                <a:gd name="connsiteY17" fmla="*/ 302419 h 302419"/>
                <a:gd name="connsiteX0" fmla="*/ 176213 w 176213"/>
                <a:gd name="connsiteY0" fmla="*/ 0 h 302419"/>
                <a:gd name="connsiteX1" fmla="*/ 121444 w 176213"/>
                <a:gd name="connsiteY1" fmla="*/ 33338 h 302419"/>
                <a:gd name="connsiteX2" fmla="*/ 95250 w 176213"/>
                <a:gd name="connsiteY2" fmla="*/ 54769 h 302419"/>
                <a:gd name="connsiteX3" fmla="*/ 69056 w 176213"/>
                <a:gd name="connsiteY3" fmla="*/ 78581 h 302419"/>
                <a:gd name="connsiteX4" fmla="*/ 52388 w 176213"/>
                <a:gd name="connsiteY4" fmla="*/ 104775 h 302419"/>
                <a:gd name="connsiteX5" fmla="*/ 45244 w 176213"/>
                <a:gd name="connsiteY5" fmla="*/ 150019 h 302419"/>
                <a:gd name="connsiteX6" fmla="*/ 42863 w 176213"/>
                <a:gd name="connsiteY6" fmla="*/ 159544 h 302419"/>
                <a:gd name="connsiteX7" fmla="*/ 38100 w 176213"/>
                <a:gd name="connsiteY7" fmla="*/ 180975 h 302419"/>
                <a:gd name="connsiteX8" fmla="*/ 35719 w 176213"/>
                <a:gd name="connsiteY8" fmla="*/ 188119 h 302419"/>
                <a:gd name="connsiteX9" fmla="*/ 30956 w 176213"/>
                <a:gd name="connsiteY9" fmla="*/ 207169 h 302419"/>
                <a:gd name="connsiteX10" fmla="*/ 28575 w 176213"/>
                <a:gd name="connsiteY10" fmla="*/ 214313 h 302419"/>
                <a:gd name="connsiteX11" fmla="*/ 23813 w 176213"/>
                <a:gd name="connsiteY11" fmla="*/ 233363 h 302419"/>
                <a:gd name="connsiteX12" fmla="*/ 16669 w 176213"/>
                <a:gd name="connsiteY12" fmla="*/ 247650 h 302419"/>
                <a:gd name="connsiteX13" fmla="*/ 11906 w 176213"/>
                <a:gd name="connsiteY13" fmla="*/ 261938 h 302419"/>
                <a:gd name="connsiteX14" fmla="*/ 7144 w 176213"/>
                <a:gd name="connsiteY14" fmla="*/ 276225 h 302419"/>
                <a:gd name="connsiteX15" fmla="*/ 4763 w 176213"/>
                <a:gd name="connsiteY15" fmla="*/ 283369 h 302419"/>
                <a:gd name="connsiteX16" fmla="*/ 0 w 176213"/>
                <a:gd name="connsiteY16" fmla="*/ 302419 h 302419"/>
                <a:gd name="connsiteX0" fmla="*/ 176213 w 176213"/>
                <a:gd name="connsiteY0" fmla="*/ 0 h 302419"/>
                <a:gd name="connsiteX1" fmla="*/ 121444 w 176213"/>
                <a:gd name="connsiteY1" fmla="*/ 33338 h 302419"/>
                <a:gd name="connsiteX2" fmla="*/ 95250 w 176213"/>
                <a:gd name="connsiteY2" fmla="*/ 54769 h 302419"/>
                <a:gd name="connsiteX3" fmla="*/ 69056 w 176213"/>
                <a:gd name="connsiteY3" fmla="*/ 78581 h 302419"/>
                <a:gd name="connsiteX4" fmla="*/ 35719 w 176213"/>
                <a:gd name="connsiteY4" fmla="*/ 138113 h 302419"/>
                <a:gd name="connsiteX5" fmla="*/ 45244 w 176213"/>
                <a:gd name="connsiteY5" fmla="*/ 150019 h 302419"/>
                <a:gd name="connsiteX6" fmla="*/ 42863 w 176213"/>
                <a:gd name="connsiteY6" fmla="*/ 159544 h 302419"/>
                <a:gd name="connsiteX7" fmla="*/ 38100 w 176213"/>
                <a:gd name="connsiteY7" fmla="*/ 180975 h 302419"/>
                <a:gd name="connsiteX8" fmla="*/ 35719 w 176213"/>
                <a:gd name="connsiteY8" fmla="*/ 188119 h 302419"/>
                <a:gd name="connsiteX9" fmla="*/ 30956 w 176213"/>
                <a:gd name="connsiteY9" fmla="*/ 207169 h 302419"/>
                <a:gd name="connsiteX10" fmla="*/ 28575 w 176213"/>
                <a:gd name="connsiteY10" fmla="*/ 214313 h 302419"/>
                <a:gd name="connsiteX11" fmla="*/ 23813 w 176213"/>
                <a:gd name="connsiteY11" fmla="*/ 233363 h 302419"/>
                <a:gd name="connsiteX12" fmla="*/ 16669 w 176213"/>
                <a:gd name="connsiteY12" fmla="*/ 247650 h 302419"/>
                <a:gd name="connsiteX13" fmla="*/ 11906 w 176213"/>
                <a:gd name="connsiteY13" fmla="*/ 261938 h 302419"/>
                <a:gd name="connsiteX14" fmla="*/ 7144 w 176213"/>
                <a:gd name="connsiteY14" fmla="*/ 276225 h 302419"/>
                <a:gd name="connsiteX15" fmla="*/ 4763 w 176213"/>
                <a:gd name="connsiteY15" fmla="*/ 283369 h 302419"/>
                <a:gd name="connsiteX16" fmla="*/ 0 w 176213"/>
                <a:gd name="connsiteY16" fmla="*/ 302419 h 302419"/>
                <a:gd name="connsiteX0" fmla="*/ 176213 w 176213"/>
                <a:gd name="connsiteY0" fmla="*/ 0 h 302419"/>
                <a:gd name="connsiteX1" fmla="*/ 121444 w 176213"/>
                <a:gd name="connsiteY1" fmla="*/ 33338 h 302419"/>
                <a:gd name="connsiteX2" fmla="*/ 95250 w 176213"/>
                <a:gd name="connsiteY2" fmla="*/ 54769 h 302419"/>
                <a:gd name="connsiteX3" fmla="*/ 57150 w 176213"/>
                <a:gd name="connsiteY3" fmla="*/ 78581 h 302419"/>
                <a:gd name="connsiteX4" fmla="*/ 35719 w 176213"/>
                <a:gd name="connsiteY4" fmla="*/ 138113 h 302419"/>
                <a:gd name="connsiteX5" fmla="*/ 45244 w 176213"/>
                <a:gd name="connsiteY5" fmla="*/ 150019 h 302419"/>
                <a:gd name="connsiteX6" fmla="*/ 42863 w 176213"/>
                <a:gd name="connsiteY6" fmla="*/ 159544 h 302419"/>
                <a:gd name="connsiteX7" fmla="*/ 38100 w 176213"/>
                <a:gd name="connsiteY7" fmla="*/ 180975 h 302419"/>
                <a:gd name="connsiteX8" fmla="*/ 35719 w 176213"/>
                <a:gd name="connsiteY8" fmla="*/ 188119 h 302419"/>
                <a:gd name="connsiteX9" fmla="*/ 30956 w 176213"/>
                <a:gd name="connsiteY9" fmla="*/ 207169 h 302419"/>
                <a:gd name="connsiteX10" fmla="*/ 28575 w 176213"/>
                <a:gd name="connsiteY10" fmla="*/ 214313 h 302419"/>
                <a:gd name="connsiteX11" fmla="*/ 23813 w 176213"/>
                <a:gd name="connsiteY11" fmla="*/ 233363 h 302419"/>
                <a:gd name="connsiteX12" fmla="*/ 16669 w 176213"/>
                <a:gd name="connsiteY12" fmla="*/ 247650 h 302419"/>
                <a:gd name="connsiteX13" fmla="*/ 11906 w 176213"/>
                <a:gd name="connsiteY13" fmla="*/ 261938 h 302419"/>
                <a:gd name="connsiteX14" fmla="*/ 7144 w 176213"/>
                <a:gd name="connsiteY14" fmla="*/ 276225 h 302419"/>
                <a:gd name="connsiteX15" fmla="*/ 4763 w 176213"/>
                <a:gd name="connsiteY15" fmla="*/ 283369 h 302419"/>
                <a:gd name="connsiteX16" fmla="*/ 0 w 176213"/>
                <a:gd name="connsiteY16" fmla="*/ 302419 h 302419"/>
                <a:gd name="connsiteX0" fmla="*/ 176213 w 176213"/>
                <a:gd name="connsiteY0" fmla="*/ 0 h 302419"/>
                <a:gd name="connsiteX1" fmla="*/ 95250 w 176213"/>
                <a:gd name="connsiteY1" fmla="*/ 54769 h 302419"/>
                <a:gd name="connsiteX2" fmla="*/ 57150 w 176213"/>
                <a:gd name="connsiteY2" fmla="*/ 78581 h 302419"/>
                <a:gd name="connsiteX3" fmla="*/ 35719 w 176213"/>
                <a:gd name="connsiteY3" fmla="*/ 138113 h 302419"/>
                <a:gd name="connsiteX4" fmla="*/ 45244 w 176213"/>
                <a:gd name="connsiteY4" fmla="*/ 150019 h 302419"/>
                <a:gd name="connsiteX5" fmla="*/ 42863 w 176213"/>
                <a:gd name="connsiteY5" fmla="*/ 159544 h 302419"/>
                <a:gd name="connsiteX6" fmla="*/ 38100 w 176213"/>
                <a:gd name="connsiteY6" fmla="*/ 180975 h 302419"/>
                <a:gd name="connsiteX7" fmla="*/ 35719 w 176213"/>
                <a:gd name="connsiteY7" fmla="*/ 188119 h 302419"/>
                <a:gd name="connsiteX8" fmla="*/ 30956 w 176213"/>
                <a:gd name="connsiteY8" fmla="*/ 207169 h 302419"/>
                <a:gd name="connsiteX9" fmla="*/ 28575 w 176213"/>
                <a:gd name="connsiteY9" fmla="*/ 214313 h 302419"/>
                <a:gd name="connsiteX10" fmla="*/ 23813 w 176213"/>
                <a:gd name="connsiteY10" fmla="*/ 233363 h 302419"/>
                <a:gd name="connsiteX11" fmla="*/ 16669 w 176213"/>
                <a:gd name="connsiteY11" fmla="*/ 247650 h 302419"/>
                <a:gd name="connsiteX12" fmla="*/ 11906 w 176213"/>
                <a:gd name="connsiteY12" fmla="*/ 261938 h 302419"/>
                <a:gd name="connsiteX13" fmla="*/ 7144 w 176213"/>
                <a:gd name="connsiteY13" fmla="*/ 276225 h 302419"/>
                <a:gd name="connsiteX14" fmla="*/ 4763 w 176213"/>
                <a:gd name="connsiteY14" fmla="*/ 283369 h 302419"/>
                <a:gd name="connsiteX15" fmla="*/ 0 w 176213"/>
                <a:gd name="connsiteY15" fmla="*/ 302419 h 302419"/>
                <a:gd name="connsiteX0" fmla="*/ 176213 w 176213"/>
                <a:gd name="connsiteY0" fmla="*/ 0 h 302419"/>
                <a:gd name="connsiteX1" fmla="*/ 88106 w 176213"/>
                <a:gd name="connsiteY1" fmla="*/ 52388 h 302419"/>
                <a:gd name="connsiteX2" fmla="*/ 57150 w 176213"/>
                <a:gd name="connsiteY2" fmla="*/ 78581 h 302419"/>
                <a:gd name="connsiteX3" fmla="*/ 35719 w 176213"/>
                <a:gd name="connsiteY3" fmla="*/ 138113 h 302419"/>
                <a:gd name="connsiteX4" fmla="*/ 45244 w 176213"/>
                <a:gd name="connsiteY4" fmla="*/ 150019 h 302419"/>
                <a:gd name="connsiteX5" fmla="*/ 42863 w 176213"/>
                <a:gd name="connsiteY5" fmla="*/ 159544 h 302419"/>
                <a:gd name="connsiteX6" fmla="*/ 38100 w 176213"/>
                <a:gd name="connsiteY6" fmla="*/ 180975 h 302419"/>
                <a:gd name="connsiteX7" fmla="*/ 35719 w 176213"/>
                <a:gd name="connsiteY7" fmla="*/ 188119 h 302419"/>
                <a:gd name="connsiteX8" fmla="*/ 30956 w 176213"/>
                <a:gd name="connsiteY8" fmla="*/ 207169 h 302419"/>
                <a:gd name="connsiteX9" fmla="*/ 28575 w 176213"/>
                <a:gd name="connsiteY9" fmla="*/ 214313 h 302419"/>
                <a:gd name="connsiteX10" fmla="*/ 23813 w 176213"/>
                <a:gd name="connsiteY10" fmla="*/ 233363 h 302419"/>
                <a:gd name="connsiteX11" fmla="*/ 16669 w 176213"/>
                <a:gd name="connsiteY11" fmla="*/ 247650 h 302419"/>
                <a:gd name="connsiteX12" fmla="*/ 11906 w 176213"/>
                <a:gd name="connsiteY12" fmla="*/ 261938 h 302419"/>
                <a:gd name="connsiteX13" fmla="*/ 7144 w 176213"/>
                <a:gd name="connsiteY13" fmla="*/ 276225 h 302419"/>
                <a:gd name="connsiteX14" fmla="*/ 4763 w 176213"/>
                <a:gd name="connsiteY14" fmla="*/ 283369 h 302419"/>
                <a:gd name="connsiteX15" fmla="*/ 0 w 176213"/>
                <a:gd name="connsiteY15" fmla="*/ 302419 h 302419"/>
                <a:gd name="connsiteX0" fmla="*/ 138113 w 138113"/>
                <a:gd name="connsiteY0" fmla="*/ 0 h 288132"/>
                <a:gd name="connsiteX1" fmla="*/ 88106 w 138113"/>
                <a:gd name="connsiteY1" fmla="*/ 38101 h 288132"/>
                <a:gd name="connsiteX2" fmla="*/ 57150 w 138113"/>
                <a:gd name="connsiteY2" fmla="*/ 64294 h 288132"/>
                <a:gd name="connsiteX3" fmla="*/ 35719 w 138113"/>
                <a:gd name="connsiteY3" fmla="*/ 123826 h 288132"/>
                <a:gd name="connsiteX4" fmla="*/ 45244 w 138113"/>
                <a:gd name="connsiteY4" fmla="*/ 135732 h 288132"/>
                <a:gd name="connsiteX5" fmla="*/ 42863 w 138113"/>
                <a:gd name="connsiteY5" fmla="*/ 145257 h 288132"/>
                <a:gd name="connsiteX6" fmla="*/ 38100 w 138113"/>
                <a:gd name="connsiteY6" fmla="*/ 166688 h 288132"/>
                <a:gd name="connsiteX7" fmla="*/ 35719 w 138113"/>
                <a:gd name="connsiteY7" fmla="*/ 173832 h 288132"/>
                <a:gd name="connsiteX8" fmla="*/ 30956 w 138113"/>
                <a:gd name="connsiteY8" fmla="*/ 192882 h 288132"/>
                <a:gd name="connsiteX9" fmla="*/ 28575 w 138113"/>
                <a:gd name="connsiteY9" fmla="*/ 200026 h 288132"/>
                <a:gd name="connsiteX10" fmla="*/ 23813 w 138113"/>
                <a:gd name="connsiteY10" fmla="*/ 219076 h 288132"/>
                <a:gd name="connsiteX11" fmla="*/ 16669 w 138113"/>
                <a:gd name="connsiteY11" fmla="*/ 233363 h 288132"/>
                <a:gd name="connsiteX12" fmla="*/ 11906 w 138113"/>
                <a:gd name="connsiteY12" fmla="*/ 247651 h 288132"/>
                <a:gd name="connsiteX13" fmla="*/ 7144 w 138113"/>
                <a:gd name="connsiteY13" fmla="*/ 261938 h 288132"/>
                <a:gd name="connsiteX14" fmla="*/ 4763 w 138113"/>
                <a:gd name="connsiteY14" fmla="*/ 269082 h 288132"/>
                <a:gd name="connsiteX15" fmla="*/ 0 w 138113"/>
                <a:gd name="connsiteY15" fmla="*/ 288132 h 288132"/>
                <a:gd name="connsiteX0" fmla="*/ 138113 w 138113"/>
                <a:gd name="connsiteY0" fmla="*/ 0 h 288132"/>
                <a:gd name="connsiteX1" fmla="*/ 88106 w 138113"/>
                <a:gd name="connsiteY1" fmla="*/ 38101 h 288132"/>
                <a:gd name="connsiteX2" fmla="*/ 57150 w 138113"/>
                <a:gd name="connsiteY2" fmla="*/ 64294 h 288132"/>
                <a:gd name="connsiteX3" fmla="*/ 35719 w 138113"/>
                <a:gd name="connsiteY3" fmla="*/ 123826 h 288132"/>
                <a:gd name="connsiteX4" fmla="*/ 45244 w 138113"/>
                <a:gd name="connsiteY4" fmla="*/ 135732 h 288132"/>
                <a:gd name="connsiteX5" fmla="*/ 42863 w 138113"/>
                <a:gd name="connsiteY5" fmla="*/ 145257 h 288132"/>
                <a:gd name="connsiteX6" fmla="*/ 35719 w 138113"/>
                <a:gd name="connsiteY6" fmla="*/ 173832 h 288132"/>
                <a:gd name="connsiteX7" fmla="*/ 30956 w 138113"/>
                <a:gd name="connsiteY7" fmla="*/ 192882 h 288132"/>
                <a:gd name="connsiteX8" fmla="*/ 28575 w 138113"/>
                <a:gd name="connsiteY8" fmla="*/ 200026 h 288132"/>
                <a:gd name="connsiteX9" fmla="*/ 23813 w 138113"/>
                <a:gd name="connsiteY9" fmla="*/ 219076 h 288132"/>
                <a:gd name="connsiteX10" fmla="*/ 16669 w 138113"/>
                <a:gd name="connsiteY10" fmla="*/ 233363 h 288132"/>
                <a:gd name="connsiteX11" fmla="*/ 11906 w 138113"/>
                <a:gd name="connsiteY11" fmla="*/ 247651 h 288132"/>
                <a:gd name="connsiteX12" fmla="*/ 7144 w 138113"/>
                <a:gd name="connsiteY12" fmla="*/ 261938 h 288132"/>
                <a:gd name="connsiteX13" fmla="*/ 4763 w 138113"/>
                <a:gd name="connsiteY13" fmla="*/ 269082 h 288132"/>
                <a:gd name="connsiteX14" fmla="*/ 0 w 138113"/>
                <a:gd name="connsiteY14" fmla="*/ 288132 h 288132"/>
                <a:gd name="connsiteX0" fmla="*/ 138113 w 138113"/>
                <a:gd name="connsiteY0" fmla="*/ 0 h 288132"/>
                <a:gd name="connsiteX1" fmla="*/ 88106 w 138113"/>
                <a:gd name="connsiteY1" fmla="*/ 38101 h 288132"/>
                <a:gd name="connsiteX2" fmla="*/ 57150 w 138113"/>
                <a:gd name="connsiteY2" fmla="*/ 64294 h 288132"/>
                <a:gd name="connsiteX3" fmla="*/ 35719 w 138113"/>
                <a:gd name="connsiteY3" fmla="*/ 123826 h 288132"/>
                <a:gd name="connsiteX4" fmla="*/ 45244 w 138113"/>
                <a:gd name="connsiteY4" fmla="*/ 135732 h 288132"/>
                <a:gd name="connsiteX5" fmla="*/ 35719 w 138113"/>
                <a:gd name="connsiteY5" fmla="*/ 173832 h 288132"/>
                <a:gd name="connsiteX6" fmla="*/ 30956 w 138113"/>
                <a:gd name="connsiteY6" fmla="*/ 192882 h 288132"/>
                <a:gd name="connsiteX7" fmla="*/ 28575 w 138113"/>
                <a:gd name="connsiteY7" fmla="*/ 200026 h 288132"/>
                <a:gd name="connsiteX8" fmla="*/ 23813 w 138113"/>
                <a:gd name="connsiteY8" fmla="*/ 219076 h 288132"/>
                <a:gd name="connsiteX9" fmla="*/ 16669 w 138113"/>
                <a:gd name="connsiteY9" fmla="*/ 233363 h 288132"/>
                <a:gd name="connsiteX10" fmla="*/ 11906 w 138113"/>
                <a:gd name="connsiteY10" fmla="*/ 247651 h 288132"/>
                <a:gd name="connsiteX11" fmla="*/ 7144 w 138113"/>
                <a:gd name="connsiteY11" fmla="*/ 261938 h 288132"/>
                <a:gd name="connsiteX12" fmla="*/ 4763 w 138113"/>
                <a:gd name="connsiteY12" fmla="*/ 269082 h 288132"/>
                <a:gd name="connsiteX13" fmla="*/ 0 w 138113"/>
                <a:gd name="connsiteY13" fmla="*/ 288132 h 288132"/>
                <a:gd name="connsiteX0" fmla="*/ 138113 w 138113"/>
                <a:gd name="connsiteY0" fmla="*/ 0 h 288132"/>
                <a:gd name="connsiteX1" fmla="*/ 88106 w 138113"/>
                <a:gd name="connsiteY1" fmla="*/ 38101 h 288132"/>
                <a:gd name="connsiteX2" fmla="*/ 57150 w 138113"/>
                <a:gd name="connsiteY2" fmla="*/ 64294 h 288132"/>
                <a:gd name="connsiteX3" fmla="*/ 35719 w 138113"/>
                <a:gd name="connsiteY3" fmla="*/ 123826 h 288132"/>
                <a:gd name="connsiteX4" fmla="*/ 35719 w 138113"/>
                <a:gd name="connsiteY4" fmla="*/ 173832 h 288132"/>
                <a:gd name="connsiteX5" fmla="*/ 30956 w 138113"/>
                <a:gd name="connsiteY5" fmla="*/ 192882 h 288132"/>
                <a:gd name="connsiteX6" fmla="*/ 28575 w 138113"/>
                <a:gd name="connsiteY6" fmla="*/ 200026 h 288132"/>
                <a:gd name="connsiteX7" fmla="*/ 23813 w 138113"/>
                <a:gd name="connsiteY7" fmla="*/ 219076 h 288132"/>
                <a:gd name="connsiteX8" fmla="*/ 16669 w 138113"/>
                <a:gd name="connsiteY8" fmla="*/ 233363 h 288132"/>
                <a:gd name="connsiteX9" fmla="*/ 11906 w 138113"/>
                <a:gd name="connsiteY9" fmla="*/ 247651 h 288132"/>
                <a:gd name="connsiteX10" fmla="*/ 7144 w 138113"/>
                <a:gd name="connsiteY10" fmla="*/ 261938 h 288132"/>
                <a:gd name="connsiteX11" fmla="*/ 4763 w 138113"/>
                <a:gd name="connsiteY11" fmla="*/ 269082 h 288132"/>
                <a:gd name="connsiteX12" fmla="*/ 0 w 138113"/>
                <a:gd name="connsiteY12" fmla="*/ 288132 h 288132"/>
                <a:gd name="connsiteX0" fmla="*/ 138113 w 138113"/>
                <a:gd name="connsiteY0" fmla="*/ 0 h 288132"/>
                <a:gd name="connsiteX1" fmla="*/ 88106 w 138113"/>
                <a:gd name="connsiteY1" fmla="*/ 38101 h 288132"/>
                <a:gd name="connsiteX2" fmla="*/ 57150 w 138113"/>
                <a:gd name="connsiteY2" fmla="*/ 64294 h 288132"/>
                <a:gd name="connsiteX3" fmla="*/ 35719 w 138113"/>
                <a:gd name="connsiteY3" fmla="*/ 123826 h 288132"/>
                <a:gd name="connsiteX4" fmla="*/ 35719 w 138113"/>
                <a:gd name="connsiteY4" fmla="*/ 173832 h 288132"/>
                <a:gd name="connsiteX5" fmla="*/ 30956 w 138113"/>
                <a:gd name="connsiteY5" fmla="*/ 192882 h 288132"/>
                <a:gd name="connsiteX6" fmla="*/ 28575 w 138113"/>
                <a:gd name="connsiteY6" fmla="*/ 200026 h 288132"/>
                <a:gd name="connsiteX7" fmla="*/ 16669 w 138113"/>
                <a:gd name="connsiteY7" fmla="*/ 233363 h 288132"/>
                <a:gd name="connsiteX8" fmla="*/ 11906 w 138113"/>
                <a:gd name="connsiteY8" fmla="*/ 247651 h 288132"/>
                <a:gd name="connsiteX9" fmla="*/ 7144 w 138113"/>
                <a:gd name="connsiteY9" fmla="*/ 261938 h 288132"/>
                <a:gd name="connsiteX10" fmla="*/ 4763 w 138113"/>
                <a:gd name="connsiteY10" fmla="*/ 269082 h 288132"/>
                <a:gd name="connsiteX11" fmla="*/ 0 w 138113"/>
                <a:gd name="connsiteY11" fmla="*/ 288132 h 288132"/>
                <a:gd name="connsiteX0" fmla="*/ 138113 w 138113"/>
                <a:gd name="connsiteY0" fmla="*/ 0 h 288132"/>
                <a:gd name="connsiteX1" fmla="*/ 88106 w 138113"/>
                <a:gd name="connsiteY1" fmla="*/ 38101 h 288132"/>
                <a:gd name="connsiteX2" fmla="*/ 57150 w 138113"/>
                <a:gd name="connsiteY2" fmla="*/ 64294 h 288132"/>
                <a:gd name="connsiteX3" fmla="*/ 35719 w 138113"/>
                <a:gd name="connsiteY3" fmla="*/ 123826 h 288132"/>
                <a:gd name="connsiteX4" fmla="*/ 35719 w 138113"/>
                <a:gd name="connsiteY4" fmla="*/ 173832 h 288132"/>
                <a:gd name="connsiteX5" fmla="*/ 30956 w 138113"/>
                <a:gd name="connsiteY5" fmla="*/ 192882 h 288132"/>
                <a:gd name="connsiteX6" fmla="*/ 16669 w 138113"/>
                <a:gd name="connsiteY6" fmla="*/ 233363 h 288132"/>
                <a:gd name="connsiteX7" fmla="*/ 11906 w 138113"/>
                <a:gd name="connsiteY7" fmla="*/ 247651 h 288132"/>
                <a:gd name="connsiteX8" fmla="*/ 7144 w 138113"/>
                <a:gd name="connsiteY8" fmla="*/ 261938 h 288132"/>
                <a:gd name="connsiteX9" fmla="*/ 4763 w 138113"/>
                <a:gd name="connsiteY9" fmla="*/ 269082 h 288132"/>
                <a:gd name="connsiteX10" fmla="*/ 0 w 138113"/>
                <a:gd name="connsiteY10" fmla="*/ 288132 h 288132"/>
                <a:gd name="connsiteX0" fmla="*/ 138113 w 138113"/>
                <a:gd name="connsiteY0" fmla="*/ 0 h 288132"/>
                <a:gd name="connsiteX1" fmla="*/ 88106 w 138113"/>
                <a:gd name="connsiteY1" fmla="*/ 38101 h 288132"/>
                <a:gd name="connsiteX2" fmla="*/ 57150 w 138113"/>
                <a:gd name="connsiteY2" fmla="*/ 64294 h 288132"/>
                <a:gd name="connsiteX3" fmla="*/ 35719 w 138113"/>
                <a:gd name="connsiteY3" fmla="*/ 123826 h 288132"/>
                <a:gd name="connsiteX4" fmla="*/ 30956 w 138113"/>
                <a:gd name="connsiteY4" fmla="*/ 192882 h 288132"/>
                <a:gd name="connsiteX5" fmla="*/ 16669 w 138113"/>
                <a:gd name="connsiteY5" fmla="*/ 233363 h 288132"/>
                <a:gd name="connsiteX6" fmla="*/ 11906 w 138113"/>
                <a:gd name="connsiteY6" fmla="*/ 247651 h 288132"/>
                <a:gd name="connsiteX7" fmla="*/ 7144 w 138113"/>
                <a:gd name="connsiteY7" fmla="*/ 261938 h 288132"/>
                <a:gd name="connsiteX8" fmla="*/ 4763 w 138113"/>
                <a:gd name="connsiteY8" fmla="*/ 269082 h 288132"/>
                <a:gd name="connsiteX9" fmla="*/ 0 w 138113"/>
                <a:gd name="connsiteY9" fmla="*/ 288132 h 288132"/>
                <a:gd name="connsiteX0" fmla="*/ 138113 w 138113"/>
                <a:gd name="connsiteY0" fmla="*/ 0 h 288132"/>
                <a:gd name="connsiteX1" fmla="*/ 88106 w 138113"/>
                <a:gd name="connsiteY1" fmla="*/ 38101 h 288132"/>
                <a:gd name="connsiteX2" fmla="*/ 57150 w 138113"/>
                <a:gd name="connsiteY2" fmla="*/ 64294 h 288132"/>
                <a:gd name="connsiteX3" fmla="*/ 35719 w 138113"/>
                <a:gd name="connsiteY3" fmla="*/ 123826 h 288132"/>
                <a:gd name="connsiteX4" fmla="*/ 30956 w 138113"/>
                <a:gd name="connsiteY4" fmla="*/ 192882 h 288132"/>
                <a:gd name="connsiteX5" fmla="*/ 16669 w 138113"/>
                <a:gd name="connsiteY5" fmla="*/ 233363 h 288132"/>
                <a:gd name="connsiteX6" fmla="*/ 7144 w 138113"/>
                <a:gd name="connsiteY6" fmla="*/ 261938 h 288132"/>
                <a:gd name="connsiteX7" fmla="*/ 4763 w 138113"/>
                <a:gd name="connsiteY7" fmla="*/ 269082 h 288132"/>
                <a:gd name="connsiteX8" fmla="*/ 0 w 138113"/>
                <a:gd name="connsiteY8" fmla="*/ 288132 h 288132"/>
                <a:gd name="connsiteX0" fmla="*/ 138113 w 138113"/>
                <a:gd name="connsiteY0" fmla="*/ 0 h 288132"/>
                <a:gd name="connsiteX1" fmla="*/ 88106 w 138113"/>
                <a:gd name="connsiteY1" fmla="*/ 38101 h 288132"/>
                <a:gd name="connsiteX2" fmla="*/ 57150 w 138113"/>
                <a:gd name="connsiteY2" fmla="*/ 64294 h 288132"/>
                <a:gd name="connsiteX3" fmla="*/ 35719 w 138113"/>
                <a:gd name="connsiteY3" fmla="*/ 123826 h 288132"/>
                <a:gd name="connsiteX4" fmla="*/ 30956 w 138113"/>
                <a:gd name="connsiteY4" fmla="*/ 192882 h 288132"/>
                <a:gd name="connsiteX5" fmla="*/ 7144 w 138113"/>
                <a:gd name="connsiteY5" fmla="*/ 261938 h 288132"/>
                <a:gd name="connsiteX6" fmla="*/ 4763 w 138113"/>
                <a:gd name="connsiteY6" fmla="*/ 269082 h 288132"/>
                <a:gd name="connsiteX7" fmla="*/ 0 w 138113"/>
                <a:gd name="connsiteY7" fmla="*/ 288132 h 288132"/>
                <a:gd name="connsiteX0" fmla="*/ 138113 w 138113"/>
                <a:gd name="connsiteY0" fmla="*/ 0 h 288132"/>
                <a:gd name="connsiteX1" fmla="*/ 88106 w 138113"/>
                <a:gd name="connsiteY1" fmla="*/ 38101 h 288132"/>
                <a:gd name="connsiteX2" fmla="*/ 57150 w 138113"/>
                <a:gd name="connsiteY2" fmla="*/ 64294 h 288132"/>
                <a:gd name="connsiteX3" fmla="*/ 35719 w 138113"/>
                <a:gd name="connsiteY3" fmla="*/ 123826 h 288132"/>
                <a:gd name="connsiteX4" fmla="*/ 30956 w 138113"/>
                <a:gd name="connsiteY4" fmla="*/ 192882 h 288132"/>
                <a:gd name="connsiteX5" fmla="*/ 7144 w 138113"/>
                <a:gd name="connsiteY5" fmla="*/ 261938 h 288132"/>
                <a:gd name="connsiteX6" fmla="*/ 0 w 138113"/>
                <a:gd name="connsiteY6" fmla="*/ 288132 h 288132"/>
                <a:gd name="connsiteX0" fmla="*/ 138113 w 138113"/>
                <a:gd name="connsiteY0" fmla="*/ 0 h 288132"/>
                <a:gd name="connsiteX1" fmla="*/ 88106 w 138113"/>
                <a:gd name="connsiteY1" fmla="*/ 38101 h 288132"/>
                <a:gd name="connsiteX2" fmla="*/ 57150 w 138113"/>
                <a:gd name="connsiteY2" fmla="*/ 64294 h 288132"/>
                <a:gd name="connsiteX3" fmla="*/ 35719 w 138113"/>
                <a:gd name="connsiteY3" fmla="*/ 123826 h 288132"/>
                <a:gd name="connsiteX4" fmla="*/ 30956 w 138113"/>
                <a:gd name="connsiteY4" fmla="*/ 192882 h 288132"/>
                <a:gd name="connsiteX5" fmla="*/ 0 w 138113"/>
                <a:gd name="connsiteY5" fmla="*/ 288132 h 288132"/>
                <a:gd name="connsiteX0" fmla="*/ 116681 w 116681"/>
                <a:gd name="connsiteY0" fmla="*/ 0 h 297657"/>
                <a:gd name="connsiteX1" fmla="*/ 66674 w 116681"/>
                <a:gd name="connsiteY1" fmla="*/ 38101 h 297657"/>
                <a:gd name="connsiteX2" fmla="*/ 35718 w 116681"/>
                <a:gd name="connsiteY2" fmla="*/ 64294 h 297657"/>
                <a:gd name="connsiteX3" fmla="*/ 14287 w 116681"/>
                <a:gd name="connsiteY3" fmla="*/ 123826 h 297657"/>
                <a:gd name="connsiteX4" fmla="*/ 9524 w 116681"/>
                <a:gd name="connsiteY4" fmla="*/ 192882 h 297657"/>
                <a:gd name="connsiteX5" fmla="*/ 0 w 116681"/>
                <a:gd name="connsiteY5" fmla="*/ 297657 h 297657"/>
                <a:gd name="connsiteX0" fmla="*/ 116681 w 116681"/>
                <a:gd name="connsiteY0" fmla="*/ 0 h 297657"/>
                <a:gd name="connsiteX1" fmla="*/ 66674 w 116681"/>
                <a:gd name="connsiteY1" fmla="*/ 38101 h 297657"/>
                <a:gd name="connsiteX2" fmla="*/ 35718 w 116681"/>
                <a:gd name="connsiteY2" fmla="*/ 64294 h 297657"/>
                <a:gd name="connsiteX3" fmla="*/ 4762 w 116681"/>
                <a:gd name="connsiteY3" fmla="*/ 157163 h 297657"/>
                <a:gd name="connsiteX4" fmla="*/ 9524 w 116681"/>
                <a:gd name="connsiteY4" fmla="*/ 192882 h 297657"/>
                <a:gd name="connsiteX5" fmla="*/ 0 w 116681"/>
                <a:gd name="connsiteY5" fmla="*/ 297657 h 297657"/>
                <a:gd name="connsiteX0" fmla="*/ 116681 w 116681"/>
                <a:gd name="connsiteY0" fmla="*/ 0 h 297657"/>
                <a:gd name="connsiteX1" fmla="*/ 66674 w 116681"/>
                <a:gd name="connsiteY1" fmla="*/ 38101 h 297657"/>
                <a:gd name="connsiteX2" fmla="*/ 35718 w 116681"/>
                <a:gd name="connsiteY2" fmla="*/ 64294 h 297657"/>
                <a:gd name="connsiteX3" fmla="*/ 4762 w 116681"/>
                <a:gd name="connsiteY3" fmla="*/ 157163 h 297657"/>
                <a:gd name="connsiteX4" fmla="*/ 7143 w 116681"/>
                <a:gd name="connsiteY4" fmla="*/ 192882 h 297657"/>
                <a:gd name="connsiteX5" fmla="*/ 0 w 116681"/>
                <a:gd name="connsiteY5" fmla="*/ 297657 h 297657"/>
                <a:gd name="connsiteX0" fmla="*/ 116681 w 116681"/>
                <a:gd name="connsiteY0" fmla="*/ 0 h 297657"/>
                <a:gd name="connsiteX1" fmla="*/ 66674 w 116681"/>
                <a:gd name="connsiteY1" fmla="*/ 38101 h 297657"/>
                <a:gd name="connsiteX2" fmla="*/ 35718 w 116681"/>
                <a:gd name="connsiteY2" fmla="*/ 64294 h 297657"/>
                <a:gd name="connsiteX3" fmla="*/ 4762 w 116681"/>
                <a:gd name="connsiteY3" fmla="*/ 157163 h 297657"/>
                <a:gd name="connsiteX4" fmla="*/ 0 w 116681"/>
                <a:gd name="connsiteY4" fmla="*/ 297657 h 297657"/>
                <a:gd name="connsiteX0" fmla="*/ 121063 w 121063"/>
                <a:gd name="connsiteY0" fmla="*/ 0 h 297657"/>
                <a:gd name="connsiteX1" fmla="*/ 71056 w 121063"/>
                <a:gd name="connsiteY1" fmla="*/ 38101 h 297657"/>
                <a:gd name="connsiteX2" fmla="*/ 40100 w 121063"/>
                <a:gd name="connsiteY2" fmla="*/ 64294 h 297657"/>
                <a:gd name="connsiteX3" fmla="*/ 2000 w 121063"/>
                <a:gd name="connsiteY3" fmla="*/ 176213 h 297657"/>
                <a:gd name="connsiteX4" fmla="*/ 4382 w 121063"/>
                <a:gd name="connsiteY4" fmla="*/ 297657 h 297657"/>
                <a:gd name="connsiteX0" fmla="*/ 124641 w 124641"/>
                <a:gd name="connsiteY0" fmla="*/ 0 h 297657"/>
                <a:gd name="connsiteX1" fmla="*/ 74634 w 124641"/>
                <a:gd name="connsiteY1" fmla="*/ 38101 h 297657"/>
                <a:gd name="connsiteX2" fmla="*/ 43678 w 124641"/>
                <a:gd name="connsiteY2" fmla="*/ 64294 h 297657"/>
                <a:gd name="connsiteX3" fmla="*/ 5578 w 124641"/>
                <a:gd name="connsiteY3" fmla="*/ 176213 h 297657"/>
                <a:gd name="connsiteX4" fmla="*/ 7960 w 124641"/>
                <a:gd name="connsiteY4" fmla="*/ 297657 h 297657"/>
                <a:gd name="connsiteX0" fmla="*/ 126206 w 126206"/>
                <a:gd name="connsiteY0" fmla="*/ 0 h 300038"/>
                <a:gd name="connsiteX1" fmla="*/ 76199 w 126206"/>
                <a:gd name="connsiteY1" fmla="*/ 38101 h 300038"/>
                <a:gd name="connsiteX2" fmla="*/ 45243 w 126206"/>
                <a:gd name="connsiteY2" fmla="*/ 64294 h 300038"/>
                <a:gd name="connsiteX3" fmla="*/ 7143 w 126206"/>
                <a:gd name="connsiteY3" fmla="*/ 176213 h 300038"/>
                <a:gd name="connsiteX4" fmla="*/ 0 w 126206"/>
                <a:gd name="connsiteY4" fmla="*/ 300038 h 300038"/>
                <a:gd name="connsiteX0" fmla="*/ 126206 w 126206"/>
                <a:gd name="connsiteY0" fmla="*/ 0 h 300038"/>
                <a:gd name="connsiteX1" fmla="*/ 45243 w 126206"/>
                <a:gd name="connsiteY1" fmla="*/ 64294 h 300038"/>
                <a:gd name="connsiteX2" fmla="*/ 7143 w 126206"/>
                <a:gd name="connsiteY2" fmla="*/ 176213 h 300038"/>
                <a:gd name="connsiteX3" fmla="*/ 0 w 126206"/>
                <a:gd name="connsiteY3" fmla="*/ 300038 h 300038"/>
                <a:gd name="connsiteX0" fmla="*/ 126206 w 126206"/>
                <a:gd name="connsiteY0" fmla="*/ 0 h 300038"/>
                <a:gd name="connsiteX1" fmla="*/ 54768 w 126206"/>
                <a:gd name="connsiteY1" fmla="*/ 64294 h 300038"/>
                <a:gd name="connsiteX2" fmla="*/ 7143 w 126206"/>
                <a:gd name="connsiteY2" fmla="*/ 176213 h 300038"/>
                <a:gd name="connsiteX3" fmla="*/ 0 w 126206"/>
                <a:gd name="connsiteY3" fmla="*/ 300038 h 300038"/>
                <a:gd name="connsiteX0" fmla="*/ 126206 w 126206"/>
                <a:gd name="connsiteY0" fmla="*/ 0 h 300038"/>
                <a:gd name="connsiteX1" fmla="*/ 45243 w 126206"/>
                <a:gd name="connsiteY1" fmla="*/ 59532 h 300038"/>
                <a:gd name="connsiteX2" fmla="*/ 7143 w 126206"/>
                <a:gd name="connsiteY2" fmla="*/ 176213 h 300038"/>
                <a:gd name="connsiteX3" fmla="*/ 0 w 126206"/>
                <a:gd name="connsiteY3" fmla="*/ 300038 h 300038"/>
                <a:gd name="connsiteX0" fmla="*/ 126206 w 126206"/>
                <a:gd name="connsiteY0" fmla="*/ 0 h 300038"/>
                <a:gd name="connsiteX1" fmla="*/ 35718 w 126206"/>
                <a:gd name="connsiteY1" fmla="*/ 54769 h 300038"/>
                <a:gd name="connsiteX2" fmla="*/ 7143 w 126206"/>
                <a:gd name="connsiteY2" fmla="*/ 176213 h 300038"/>
                <a:gd name="connsiteX3" fmla="*/ 0 w 126206"/>
                <a:gd name="connsiteY3" fmla="*/ 300038 h 300038"/>
                <a:gd name="connsiteX0" fmla="*/ 126206 w 126206"/>
                <a:gd name="connsiteY0" fmla="*/ 0 h 300038"/>
                <a:gd name="connsiteX1" fmla="*/ 35718 w 126206"/>
                <a:gd name="connsiteY1" fmla="*/ 54769 h 300038"/>
                <a:gd name="connsiteX2" fmla="*/ 7143 w 126206"/>
                <a:gd name="connsiteY2" fmla="*/ 176213 h 300038"/>
                <a:gd name="connsiteX3" fmla="*/ 0 w 126206"/>
                <a:gd name="connsiteY3" fmla="*/ 300038 h 300038"/>
                <a:gd name="connsiteX0" fmla="*/ 126206 w 126206"/>
                <a:gd name="connsiteY0" fmla="*/ 0 h 300038"/>
                <a:gd name="connsiteX1" fmla="*/ 35718 w 126206"/>
                <a:gd name="connsiteY1" fmla="*/ 54769 h 300038"/>
                <a:gd name="connsiteX2" fmla="*/ 7143 w 126206"/>
                <a:gd name="connsiteY2" fmla="*/ 176213 h 300038"/>
                <a:gd name="connsiteX3" fmla="*/ 0 w 126206"/>
                <a:gd name="connsiteY3" fmla="*/ 300038 h 300038"/>
                <a:gd name="connsiteX0" fmla="*/ 126206 w 126206"/>
                <a:gd name="connsiteY0" fmla="*/ 0 h 300038"/>
                <a:gd name="connsiteX1" fmla="*/ 35718 w 126206"/>
                <a:gd name="connsiteY1" fmla="*/ 54769 h 300038"/>
                <a:gd name="connsiteX2" fmla="*/ 7143 w 126206"/>
                <a:gd name="connsiteY2" fmla="*/ 176213 h 300038"/>
                <a:gd name="connsiteX3" fmla="*/ 0 w 126206"/>
                <a:gd name="connsiteY3" fmla="*/ 300038 h 300038"/>
                <a:gd name="connsiteX0" fmla="*/ 131246 w 131246"/>
                <a:gd name="connsiteY0" fmla="*/ 0 h 300038"/>
                <a:gd name="connsiteX1" fmla="*/ 40758 w 131246"/>
                <a:gd name="connsiteY1" fmla="*/ 54769 h 300038"/>
                <a:gd name="connsiteX2" fmla="*/ 12183 w 131246"/>
                <a:gd name="connsiteY2" fmla="*/ 176213 h 300038"/>
                <a:gd name="connsiteX3" fmla="*/ 5040 w 131246"/>
                <a:gd name="connsiteY3" fmla="*/ 300038 h 300038"/>
                <a:gd name="connsiteX0" fmla="*/ 131246 w 131246"/>
                <a:gd name="connsiteY0" fmla="*/ 0 h 300038"/>
                <a:gd name="connsiteX1" fmla="*/ 40758 w 131246"/>
                <a:gd name="connsiteY1" fmla="*/ 54769 h 300038"/>
                <a:gd name="connsiteX2" fmla="*/ 24089 w 131246"/>
                <a:gd name="connsiteY2" fmla="*/ 73817 h 300038"/>
                <a:gd name="connsiteX3" fmla="*/ 12183 w 131246"/>
                <a:gd name="connsiteY3" fmla="*/ 176213 h 300038"/>
                <a:gd name="connsiteX4" fmla="*/ 5040 w 131246"/>
                <a:gd name="connsiteY4" fmla="*/ 300038 h 300038"/>
                <a:gd name="connsiteX0" fmla="*/ 126736 w 126736"/>
                <a:gd name="connsiteY0" fmla="*/ 0 h 300038"/>
                <a:gd name="connsiteX1" fmla="*/ 36248 w 126736"/>
                <a:gd name="connsiteY1" fmla="*/ 54769 h 300038"/>
                <a:gd name="connsiteX2" fmla="*/ 19579 w 126736"/>
                <a:gd name="connsiteY2" fmla="*/ 73817 h 300038"/>
                <a:gd name="connsiteX3" fmla="*/ 7673 w 126736"/>
                <a:gd name="connsiteY3" fmla="*/ 176213 h 300038"/>
                <a:gd name="connsiteX4" fmla="*/ 529 w 126736"/>
                <a:gd name="connsiteY4" fmla="*/ 200024 h 300038"/>
                <a:gd name="connsiteX5" fmla="*/ 530 w 126736"/>
                <a:gd name="connsiteY5" fmla="*/ 300038 h 300038"/>
                <a:gd name="connsiteX0" fmla="*/ 126736 w 126736"/>
                <a:gd name="connsiteY0" fmla="*/ 0 h 300038"/>
                <a:gd name="connsiteX1" fmla="*/ 57679 w 126736"/>
                <a:gd name="connsiteY1" fmla="*/ 66675 h 300038"/>
                <a:gd name="connsiteX2" fmla="*/ 19579 w 126736"/>
                <a:gd name="connsiteY2" fmla="*/ 73817 h 300038"/>
                <a:gd name="connsiteX3" fmla="*/ 7673 w 126736"/>
                <a:gd name="connsiteY3" fmla="*/ 176213 h 300038"/>
                <a:gd name="connsiteX4" fmla="*/ 529 w 126736"/>
                <a:gd name="connsiteY4" fmla="*/ 200024 h 300038"/>
                <a:gd name="connsiteX5" fmla="*/ 530 w 126736"/>
                <a:gd name="connsiteY5" fmla="*/ 300038 h 300038"/>
                <a:gd name="connsiteX0" fmla="*/ 126736 w 126736"/>
                <a:gd name="connsiteY0" fmla="*/ 0 h 300038"/>
                <a:gd name="connsiteX1" fmla="*/ 57679 w 126736"/>
                <a:gd name="connsiteY1" fmla="*/ 66675 h 300038"/>
                <a:gd name="connsiteX2" fmla="*/ 38629 w 126736"/>
                <a:gd name="connsiteY2" fmla="*/ 83342 h 300038"/>
                <a:gd name="connsiteX3" fmla="*/ 7673 w 126736"/>
                <a:gd name="connsiteY3" fmla="*/ 176213 h 300038"/>
                <a:gd name="connsiteX4" fmla="*/ 529 w 126736"/>
                <a:gd name="connsiteY4" fmla="*/ 200024 h 300038"/>
                <a:gd name="connsiteX5" fmla="*/ 530 w 126736"/>
                <a:gd name="connsiteY5" fmla="*/ 300038 h 300038"/>
                <a:gd name="connsiteX0" fmla="*/ 126736 w 126736"/>
                <a:gd name="connsiteY0" fmla="*/ 0 h 300038"/>
                <a:gd name="connsiteX1" fmla="*/ 57679 w 126736"/>
                <a:gd name="connsiteY1" fmla="*/ 66675 h 300038"/>
                <a:gd name="connsiteX2" fmla="*/ 38629 w 126736"/>
                <a:gd name="connsiteY2" fmla="*/ 83342 h 300038"/>
                <a:gd name="connsiteX3" fmla="*/ 21960 w 126736"/>
                <a:gd name="connsiteY3" fmla="*/ 173832 h 300038"/>
                <a:gd name="connsiteX4" fmla="*/ 529 w 126736"/>
                <a:gd name="connsiteY4" fmla="*/ 200024 h 300038"/>
                <a:gd name="connsiteX5" fmla="*/ 530 w 126736"/>
                <a:gd name="connsiteY5" fmla="*/ 300038 h 300038"/>
                <a:gd name="connsiteX0" fmla="*/ 126206 w 126206"/>
                <a:gd name="connsiteY0" fmla="*/ 0 h 300038"/>
                <a:gd name="connsiteX1" fmla="*/ 57149 w 126206"/>
                <a:gd name="connsiteY1" fmla="*/ 66675 h 300038"/>
                <a:gd name="connsiteX2" fmla="*/ 38099 w 126206"/>
                <a:gd name="connsiteY2" fmla="*/ 83342 h 300038"/>
                <a:gd name="connsiteX3" fmla="*/ 21430 w 126206"/>
                <a:gd name="connsiteY3" fmla="*/ 173832 h 300038"/>
                <a:gd name="connsiteX4" fmla="*/ 16668 w 126206"/>
                <a:gd name="connsiteY4" fmla="*/ 202405 h 300038"/>
                <a:gd name="connsiteX5" fmla="*/ 0 w 126206"/>
                <a:gd name="connsiteY5" fmla="*/ 300038 h 300038"/>
                <a:gd name="connsiteX0" fmla="*/ 126206 w 126206"/>
                <a:gd name="connsiteY0" fmla="*/ 0 h 300038"/>
                <a:gd name="connsiteX1" fmla="*/ 57149 w 126206"/>
                <a:gd name="connsiteY1" fmla="*/ 61913 h 300038"/>
                <a:gd name="connsiteX2" fmla="*/ 38099 w 126206"/>
                <a:gd name="connsiteY2" fmla="*/ 83342 h 300038"/>
                <a:gd name="connsiteX3" fmla="*/ 21430 w 126206"/>
                <a:gd name="connsiteY3" fmla="*/ 173832 h 300038"/>
                <a:gd name="connsiteX4" fmla="*/ 16668 w 126206"/>
                <a:gd name="connsiteY4" fmla="*/ 202405 h 300038"/>
                <a:gd name="connsiteX5" fmla="*/ 0 w 126206"/>
                <a:gd name="connsiteY5" fmla="*/ 300038 h 300038"/>
                <a:gd name="connsiteX0" fmla="*/ 150018 w 150018"/>
                <a:gd name="connsiteY0" fmla="*/ 0 h 295276"/>
                <a:gd name="connsiteX1" fmla="*/ 57149 w 150018"/>
                <a:gd name="connsiteY1" fmla="*/ 57151 h 295276"/>
                <a:gd name="connsiteX2" fmla="*/ 38099 w 150018"/>
                <a:gd name="connsiteY2" fmla="*/ 78580 h 295276"/>
                <a:gd name="connsiteX3" fmla="*/ 21430 w 150018"/>
                <a:gd name="connsiteY3" fmla="*/ 169070 h 295276"/>
                <a:gd name="connsiteX4" fmla="*/ 16668 w 150018"/>
                <a:gd name="connsiteY4" fmla="*/ 197643 h 295276"/>
                <a:gd name="connsiteX5" fmla="*/ 0 w 150018"/>
                <a:gd name="connsiteY5" fmla="*/ 295276 h 295276"/>
                <a:gd name="connsiteX0" fmla="*/ 150018 w 150018"/>
                <a:gd name="connsiteY0" fmla="*/ 0 h 295276"/>
                <a:gd name="connsiteX1" fmla="*/ 92868 w 150018"/>
                <a:gd name="connsiteY1" fmla="*/ 59532 h 295276"/>
                <a:gd name="connsiteX2" fmla="*/ 38099 w 150018"/>
                <a:gd name="connsiteY2" fmla="*/ 78580 h 295276"/>
                <a:gd name="connsiteX3" fmla="*/ 21430 w 150018"/>
                <a:gd name="connsiteY3" fmla="*/ 169070 h 295276"/>
                <a:gd name="connsiteX4" fmla="*/ 16668 w 150018"/>
                <a:gd name="connsiteY4" fmla="*/ 197643 h 295276"/>
                <a:gd name="connsiteX5" fmla="*/ 0 w 150018"/>
                <a:gd name="connsiteY5" fmla="*/ 295276 h 295276"/>
                <a:gd name="connsiteX0" fmla="*/ 150018 w 150018"/>
                <a:gd name="connsiteY0" fmla="*/ 0 h 295276"/>
                <a:gd name="connsiteX1" fmla="*/ 92868 w 150018"/>
                <a:gd name="connsiteY1" fmla="*/ 59532 h 295276"/>
                <a:gd name="connsiteX2" fmla="*/ 64293 w 150018"/>
                <a:gd name="connsiteY2" fmla="*/ 85724 h 295276"/>
                <a:gd name="connsiteX3" fmla="*/ 21430 w 150018"/>
                <a:gd name="connsiteY3" fmla="*/ 169070 h 295276"/>
                <a:gd name="connsiteX4" fmla="*/ 16668 w 150018"/>
                <a:gd name="connsiteY4" fmla="*/ 197643 h 295276"/>
                <a:gd name="connsiteX5" fmla="*/ 0 w 150018"/>
                <a:gd name="connsiteY5" fmla="*/ 295276 h 295276"/>
                <a:gd name="connsiteX0" fmla="*/ 150018 w 150018"/>
                <a:gd name="connsiteY0" fmla="*/ 0 h 295276"/>
                <a:gd name="connsiteX1" fmla="*/ 92868 w 150018"/>
                <a:gd name="connsiteY1" fmla="*/ 59532 h 295276"/>
                <a:gd name="connsiteX2" fmla="*/ 61912 w 150018"/>
                <a:gd name="connsiteY2" fmla="*/ 73818 h 295276"/>
                <a:gd name="connsiteX3" fmla="*/ 21430 w 150018"/>
                <a:gd name="connsiteY3" fmla="*/ 169070 h 295276"/>
                <a:gd name="connsiteX4" fmla="*/ 16668 w 150018"/>
                <a:gd name="connsiteY4" fmla="*/ 197643 h 295276"/>
                <a:gd name="connsiteX5" fmla="*/ 0 w 150018"/>
                <a:gd name="connsiteY5" fmla="*/ 295276 h 295276"/>
                <a:gd name="connsiteX0" fmla="*/ 150018 w 150018"/>
                <a:gd name="connsiteY0" fmla="*/ 0 h 295276"/>
                <a:gd name="connsiteX1" fmla="*/ 83343 w 150018"/>
                <a:gd name="connsiteY1" fmla="*/ 50007 h 295276"/>
                <a:gd name="connsiteX2" fmla="*/ 61912 w 150018"/>
                <a:gd name="connsiteY2" fmla="*/ 73818 h 295276"/>
                <a:gd name="connsiteX3" fmla="*/ 21430 w 150018"/>
                <a:gd name="connsiteY3" fmla="*/ 169070 h 295276"/>
                <a:gd name="connsiteX4" fmla="*/ 16668 w 150018"/>
                <a:gd name="connsiteY4" fmla="*/ 197643 h 295276"/>
                <a:gd name="connsiteX5" fmla="*/ 0 w 150018"/>
                <a:gd name="connsiteY5" fmla="*/ 295276 h 295276"/>
                <a:gd name="connsiteX0" fmla="*/ 150018 w 150018"/>
                <a:gd name="connsiteY0" fmla="*/ 0 h 295276"/>
                <a:gd name="connsiteX1" fmla="*/ 83343 w 150018"/>
                <a:gd name="connsiteY1" fmla="*/ 50007 h 295276"/>
                <a:gd name="connsiteX2" fmla="*/ 61912 w 150018"/>
                <a:gd name="connsiteY2" fmla="*/ 73818 h 295276"/>
                <a:gd name="connsiteX3" fmla="*/ 11905 w 150018"/>
                <a:gd name="connsiteY3" fmla="*/ 169070 h 295276"/>
                <a:gd name="connsiteX4" fmla="*/ 16668 w 150018"/>
                <a:gd name="connsiteY4" fmla="*/ 197643 h 295276"/>
                <a:gd name="connsiteX5" fmla="*/ 0 w 150018"/>
                <a:gd name="connsiteY5" fmla="*/ 295276 h 295276"/>
                <a:gd name="connsiteX0" fmla="*/ 150018 w 150018"/>
                <a:gd name="connsiteY0" fmla="*/ 0 h 295276"/>
                <a:gd name="connsiteX1" fmla="*/ 83343 w 150018"/>
                <a:gd name="connsiteY1" fmla="*/ 50007 h 295276"/>
                <a:gd name="connsiteX2" fmla="*/ 61912 w 150018"/>
                <a:gd name="connsiteY2" fmla="*/ 73818 h 295276"/>
                <a:gd name="connsiteX3" fmla="*/ 11905 w 150018"/>
                <a:gd name="connsiteY3" fmla="*/ 169070 h 295276"/>
                <a:gd name="connsiteX4" fmla="*/ 16668 w 150018"/>
                <a:gd name="connsiteY4" fmla="*/ 211931 h 295276"/>
                <a:gd name="connsiteX5" fmla="*/ 0 w 150018"/>
                <a:gd name="connsiteY5" fmla="*/ 295276 h 295276"/>
                <a:gd name="connsiteX0" fmla="*/ 140493 w 140493"/>
                <a:gd name="connsiteY0" fmla="*/ 0 h 297657"/>
                <a:gd name="connsiteX1" fmla="*/ 73818 w 140493"/>
                <a:gd name="connsiteY1" fmla="*/ 50007 h 297657"/>
                <a:gd name="connsiteX2" fmla="*/ 52387 w 140493"/>
                <a:gd name="connsiteY2" fmla="*/ 73818 h 297657"/>
                <a:gd name="connsiteX3" fmla="*/ 2380 w 140493"/>
                <a:gd name="connsiteY3" fmla="*/ 169070 h 297657"/>
                <a:gd name="connsiteX4" fmla="*/ 7143 w 140493"/>
                <a:gd name="connsiteY4" fmla="*/ 211931 h 297657"/>
                <a:gd name="connsiteX5" fmla="*/ 0 w 140493"/>
                <a:gd name="connsiteY5" fmla="*/ 297657 h 297657"/>
                <a:gd name="connsiteX0" fmla="*/ 143477 w 143477"/>
                <a:gd name="connsiteY0" fmla="*/ 0 h 297657"/>
                <a:gd name="connsiteX1" fmla="*/ 76802 w 143477"/>
                <a:gd name="connsiteY1" fmla="*/ 50007 h 297657"/>
                <a:gd name="connsiteX2" fmla="*/ 55371 w 143477"/>
                <a:gd name="connsiteY2" fmla="*/ 73818 h 297657"/>
                <a:gd name="connsiteX3" fmla="*/ 5364 w 143477"/>
                <a:gd name="connsiteY3" fmla="*/ 169070 h 297657"/>
                <a:gd name="connsiteX4" fmla="*/ 602 w 143477"/>
                <a:gd name="connsiteY4" fmla="*/ 209550 h 297657"/>
                <a:gd name="connsiteX5" fmla="*/ 2984 w 143477"/>
                <a:gd name="connsiteY5" fmla="*/ 297657 h 297657"/>
                <a:gd name="connsiteX0" fmla="*/ 143118 w 143118"/>
                <a:gd name="connsiteY0" fmla="*/ 0 h 297657"/>
                <a:gd name="connsiteX1" fmla="*/ 76443 w 143118"/>
                <a:gd name="connsiteY1" fmla="*/ 50007 h 297657"/>
                <a:gd name="connsiteX2" fmla="*/ 47868 w 143118"/>
                <a:gd name="connsiteY2" fmla="*/ 73818 h 297657"/>
                <a:gd name="connsiteX3" fmla="*/ 5005 w 143118"/>
                <a:gd name="connsiteY3" fmla="*/ 169070 h 297657"/>
                <a:gd name="connsiteX4" fmla="*/ 243 w 143118"/>
                <a:gd name="connsiteY4" fmla="*/ 209550 h 297657"/>
                <a:gd name="connsiteX5" fmla="*/ 2625 w 143118"/>
                <a:gd name="connsiteY5" fmla="*/ 297657 h 297657"/>
                <a:gd name="connsiteX0" fmla="*/ 143118 w 143118"/>
                <a:gd name="connsiteY0" fmla="*/ 0 h 297657"/>
                <a:gd name="connsiteX1" fmla="*/ 74062 w 143118"/>
                <a:gd name="connsiteY1" fmla="*/ 47626 h 297657"/>
                <a:gd name="connsiteX2" fmla="*/ 47868 w 143118"/>
                <a:gd name="connsiteY2" fmla="*/ 73818 h 297657"/>
                <a:gd name="connsiteX3" fmla="*/ 5005 w 143118"/>
                <a:gd name="connsiteY3" fmla="*/ 169070 h 297657"/>
                <a:gd name="connsiteX4" fmla="*/ 243 w 143118"/>
                <a:gd name="connsiteY4" fmla="*/ 209550 h 297657"/>
                <a:gd name="connsiteX5" fmla="*/ 2625 w 143118"/>
                <a:gd name="connsiteY5" fmla="*/ 297657 h 297657"/>
                <a:gd name="connsiteX0" fmla="*/ 143118 w 143118"/>
                <a:gd name="connsiteY0" fmla="*/ 0 h 297657"/>
                <a:gd name="connsiteX1" fmla="*/ 74062 w 143118"/>
                <a:gd name="connsiteY1" fmla="*/ 47626 h 297657"/>
                <a:gd name="connsiteX2" fmla="*/ 47868 w 143118"/>
                <a:gd name="connsiteY2" fmla="*/ 73818 h 297657"/>
                <a:gd name="connsiteX3" fmla="*/ 19292 w 143118"/>
                <a:gd name="connsiteY3" fmla="*/ 140493 h 297657"/>
                <a:gd name="connsiteX4" fmla="*/ 5005 w 143118"/>
                <a:gd name="connsiteY4" fmla="*/ 169070 h 297657"/>
                <a:gd name="connsiteX5" fmla="*/ 243 w 143118"/>
                <a:gd name="connsiteY5" fmla="*/ 209550 h 297657"/>
                <a:gd name="connsiteX6" fmla="*/ 2625 w 143118"/>
                <a:gd name="connsiteY6" fmla="*/ 297657 h 29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18" h="297657">
                  <a:moveTo>
                    <a:pt x="143118" y="0"/>
                  </a:moveTo>
                  <a:cubicBezTo>
                    <a:pt x="126251" y="13395"/>
                    <a:pt x="89937" y="35323"/>
                    <a:pt x="74062" y="47626"/>
                  </a:cubicBezTo>
                  <a:cubicBezTo>
                    <a:pt x="58187" y="59929"/>
                    <a:pt x="56996" y="58340"/>
                    <a:pt x="47868" y="73818"/>
                  </a:cubicBezTo>
                  <a:cubicBezTo>
                    <a:pt x="38740" y="89296"/>
                    <a:pt x="26436" y="124618"/>
                    <a:pt x="19292" y="140493"/>
                  </a:cubicBezTo>
                  <a:cubicBezTo>
                    <a:pt x="12148" y="156368"/>
                    <a:pt x="8180" y="157561"/>
                    <a:pt x="5005" y="169070"/>
                  </a:cubicBezTo>
                  <a:cubicBezTo>
                    <a:pt x="1830" y="180579"/>
                    <a:pt x="1433" y="188913"/>
                    <a:pt x="243" y="209550"/>
                  </a:cubicBezTo>
                  <a:cubicBezTo>
                    <a:pt x="-947" y="230187"/>
                    <a:pt x="2625" y="280988"/>
                    <a:pt x="2625" y="297657"/>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 name="直線コネクタ 5"/>
            <p:cNvCxnSpPr>
              <a:endCxn id="3" idx="3"/>
            </p:cNvCxnSpPr>
            <p:nvPr/>
          </p:nvCxnSpPr>
          <p:spPr>
            <a:xfrm>
              <a:off x="1955006" y="3969545"/>
              <a:ext cx="73819" cy="1904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テキスト ボックス 12"/>
          <p:cNvSpPr txBox="1"/>
          <p:nvPr/>
        </p:nvSpPr>
        <p:spPr>
          <a:xfrm>
            <a:off x="1850235" y="5638202"/>
            <a:ext cx="3483766" cy="461665"/>
          </a:xfrm>
          <a:prstGeom prst="rect">
            <a:avLst/>
          </a:prstGeom>
          <a:solidFill>
            <a:schemeClr val="bg1">
              <a:alpha val="20000"/>
            </a:schemeClr>
          </a:solidFill>
        </p:spPr>
        <p:txBody>
          <a:bodyPr wrap="square" rtlCol="0">
            <a:spAutoFit/>
          </a:bodyPr>
          <a:lstStyle/>
          <a:p>
            <a:r>
              <a:rPr lang="en-US" altLang="ja-JP" sz="2400" b="1" dirty="0">
                <a:solidFill>
                  <a:srgbClr val="FF0000"/>
                </a:solidFill>
                <a:effectLst>
                  <a:glow rad="63500">
                    <a:schemeClr val="accent3">
                      <a:satMod val="175000"/>
                      <a:alpha val="40000"/>
                    </a:schemeClr>
                  </a:glow>
                  <a:outerShdw blurRad="50800" dist="38100" dir="2700000" algn="tl" rotWithShape="0">
                    <a:prstClr val="black">
                      <a:alpha val="40000"/>
                    </a:prstClr>
                  </a:outerShdw>
                </a:effectLst>
                <a:latin typeface="+mn-ea"/>
              </a:rPr>
              <a:t>H28</a:t>
            </a:r>
            <a:r>
              <a:rPr lang="ja-JP" altLang="en-US" sz="2400" b="1" dirty="0">
                <a:solidFill>
                  <a:srgbClr val="FF0000"/>
                </a:solidFill>
                <a:effectLst>
                  <a:glow rad="63500">
                    <a:schemeClr val="accent3">
                      <a:satMod val="175000"/>
                      <a:alpha val="40000"/>
                    </a:schemeClr>
                  </a:glow>
                  <a:outerShdw blurRad="50800" dist="38100" dir="2700000" algn="tl" rotWithShape="0">
                    <a:prstClr val="black">
                      <a:alpha val="40000"/>
                    </a:prstClr>
                  </a:outerShdw>
                </a:effectLst>
                <a:latin typeface="+mn-ea"/>
              </a:rPr>
              <a:t>海苔川流路工１工事</a:t>
            </a:r>
          </a:p>
        </p:txBody>
      </p:sp>
      <p:sp>
        <p:nvSpPr>
          <p:cNvPr id="14" name="円/楕円 13"/>
          <p:cNvSpPr/>
          <p:nvPr/>
        </p:nvSpPr>
        <p:spPr>
          <a:xfrm rot="1105153">
            <a:off x="2403392" y="4211533"/>
            <a:ext cx="637515" cy="767872"/>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 name="直線コネクタ 15"/>
          <p:cNvCxnSpPr>
            <a:stCxn id="14" idx="4"/>
          </p:cNvCxnSpPr>
          <p:nvPr/>
        </p:nvCxnSpPr>
        <p:spPr>
          <a:xfrm flipH="1">
            <a:off x="2486864" y="4959736"/>
            <a:ext cx="113975" cy="6784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975555" y="3355578"/>
            <a:ext cx="1906829" cy="369332"/>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ふじあざみライン</a:t>
            </a:r>
          </a:p>
        </p:txBody>
      </p:sp>
      <p:sp>
        <p:nvSpPr>
          <p:cNvPr id="20" name="テキスト ボックス 19"/>
          <p:cNvSpPr txBox="1"/>
          <p:nvPr/>
        </p:nvSpPr>
        <p:spPr>
          <a:xfrm>
            <a:off x="6651552" y="1162270"/>
            <a:ext cx="461665" cy="1800225"/>
          </a:xfrm>
          <a:prstGeom prst="rect">
            <a:avLst/>
          </a:prstGeom>
          <a:noFill/>
        </p:spPr>
        <p:txBody>
          <a:bodyPr vert="eaVert" wrap="square" rtlCol="0">
            <a:spAutoFit/>
          </a:bodyPr>
          <a:lstStyle/>
          <a:p>
            <a:r>
              <a:rPr lang="ja-JP" altLang="en-US" dirty="0">
                <a:latin typeface="+mn-ea"/>
              </a:rPr>
              <a:t>東富士五湖道路</a:t>
            </a:r>
          </a:p>
        </p:txBody>
      </p:sp>
      <p:sp>
        <p:nvSpPr>
          <p:cNvPr id="21" name="テキスト ボックス 20"/>
          <p:cNvSpPr txBox="1"/>
          <p:nvPr/>
        </p:nvSpPr>
        <p:spPr>
          <a:xfrm>
            <a:off x="85009" y="1647100"/>
            <a:ext cx="461665" cy="1315395"/>
          </a:xfrm>
          <a:prstGeom prst="rect">
            <a:avLst/>
          </a:prstGeom>
          <a:noFill/>
        </p:spPr>
        <p:txBody>
          <a:bodyPr vert="eaVert" wrap="square" rtlCol="0">
            <a:spAutoFit/>
          </a:bodyPr>
          <a:lstStyle/>
          <a:p>
            <a:r>
              <a:rPr lang="ja-JP" altLang="en-US" dirty="0">
                <a:latin typeface="ＭＳ Ｐゴシック" panose="020B0600070205080204" pitchFamily="50" charset="-128"/>
                <a:ea typeface="ＭＳ Ｐゴシック" panose="020B0600070205080204" pitchFamily="50" charset="-128"/>
              </a:rPr>
              <a:t>至　富士山</a:t>
            </a:r>
          </a:p>
        </p:txBody>
      </p:sp>
    </p:spTree>
    <p:extLst>
      <p:ext uri="{BB962C8B-B14F-4D97-AF65-F5344CB8AC3E}">
        <p14:creationId xmlns:p14="http://schemas.microsoft.com/office/powerpoint/2010/main" val="29037354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688629"/>
            <a:ext cx="12192000" cy="2970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3" name="グループ化 12"/>
          <p:cNvGrpSpPr/>
          <p:nvPr/>
        </p:nvGrpSpPr>
        <p:grpSpPr>
          <a:xfrm>
            <a:off x="5242352" y="1228460"/>
            <a:ext cx="1707296" cy="1625187"/>
            <a:chOff x="4948355" y="856985"/>
            <a:chExt cx="1707296" cy="1625187"/>
          </a:xfrm>
        </p:grpSpPr>
        <p:sp>
          <p:nvSpPr>
            <p:cNvPr id="10" name="正方形/長方形 9"/>
            <p:cNvSpPr/>
            <p:nvPr/>
          </p:nvSpPr>
          <p:spPr>
            <a:xfrm>
              <a:off x="4948355" y="856985"/>
              <a:ext cx="1707296" cy="16251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テキスト ボックス 10"/>
            <p:cNvSpPr txBox="1"/>
            <p:nvPr/>
          </p:nvSpPr>
          <p:spPr>
            <a:xfrm>
              <a:off x="4948355" y="1438745"/>
              <a:ext cx="1707296" cy="461665"/>
            </a:xfrm>
            <a:prstGeom prst="rect">
              <a:avLst/>
            </a:prstGeom>
            <a:noFill/>
          </p:spPr>
          <p:txBody>
            <a:bodyPr wrap="square" rtlCol="0">
              <a:spAutoFit/>
            </a:bodyPr>
            <a:lstStyle/>
            <a:p>
              <a:r>
                <a:rPr lang="en-US" altLang="ja-JP" sz="2400" dirty="0"/>
                <a:t>【</a:t>
              </a:r>
              <a:r>
                <a:rPr lang="ja-JP" altLang="en-US" sz="2400" dirty="0"/>
                <a:t>施工現場</a:t>
              </a:r>
              <a:r>
                <a:rPr lang="en-US" altLang="ja-JP" sz="2400" dirty="0"/>
                <a:t>】</a:t>
              </a:r>
              <a:endParaRPr lang="ja-JP" altLang="en-US" sz="2400" dirty="0"/>
            </a:p>
          </p:txBody>
        </p:sp>
      </p:grpSp>
    </p:spTree>
    <p:extLst>
      <p:ext uri="{BB962C8B-B14F-4D97-AF65-F5344CB8AC3E}">
        <p14:creationId xmlns:p14="http://schemas.microsoft.com/office/powerpoint/2010/main" val="3312572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b="3410"/>
          <a:stretch/>
        </p:blipFill>
        <p:spPr>
          <a:xfrm>
            <a:off x="3214214" y="172388"/>
            <a:ext cx="6438275" cy="4601981"/>
          </a:xfrm>
          <a:prstGeom prst="rect">
            <a:avLst/>
          </a:prstGeom>
        </p:spPr>
      </p:pic>
      <p:sp>
        <p:nvSpPr>
          <p:cNvPr id="2" name="正方形/長方形 1"/>
          <p:cNvSpPr/>
          <p:nvPr/>
        </p:nvSpPr>
        <p:spPr>
          <a:xfrm>
            <a:off x="1681416" y="4393554"/>
            <a:ext cx="902811" cy="523220"/>
          </a:xfrm>
          <a:prstGeom prst="rect">
            <a:avLst/>
          </a:prstGeom>
          <a:noFill/>
        </p:spPr>
        <p:txBody>
          <a:bodyPr wrap="none" lIns="91440" tIns="45720" rIns="91440" bIns="45720">
            <a:spAutoFit/>
          </a:bodyPr>
          <a:lstStyle/>
          <a:p>
            <a:pPr algn="ctr"/>
            <a:r>
              <a:rPr lang="ja-JP" altLang="en-US" sz="2800" dirty="0">
                <a:ln w="0"/>
              </a:rPr>
              <a:t>養生</a:t>
            </a:r>
          </a:p>
        </p:txBody>
      </p:sp>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t="18187" b="9784"/>
          <a:stretch/>
        </p:blipFill>
        <p:spPr>
          <a:xfrm>
            <a:off x="2680416" y="4916774"/>
            <a:ext cx="7232033" cy="1746354"/>
          </a:xfrm>
          <a:prstGeom prst="rect">
            <a:avLst/>
          </a:prstGeom>
        </p:spPr>
      </p:pic>
    </p:spTree>
    <p:extLst>
      <p:ext uri="{BB962C8B-B14F-4D97-AF65-F5344CB8AC3E}">
        <p14:creationId xmlns:p14="http://schemas.microsoft.com/office/powerpoint/2010/main" val="7345991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3294" t="3020" r="5946" b="5312"/>
          <a:stretch/>
        </p:blipFill>
        <p:spPr>
          <a:xfrm rot="5400000">
            <a:off x="3148011" y="-547685"/>
            <a:ext cx="6067429" cy="8667755"/>
          </a:xfrm>
          <a:prstGeom prst="rect">
            <a:avLst/>
          </a:prstGeom>
        </p:spPr>
      </p:pic>
      <p:sp>
        <p:nvSpPr>
          <p:cNvPr id="5" name="テキスト ボックス 4"/>
          <p:cNvSpPr txBox="1"/>
          <p:nvPr/>
        </p:nvSpPr>
        <p:spPr>
          <a:xfrm>
            <a:off x="1107085" y="167703"/>
            <a:ext cx="1881578"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ja-JP" altLang="en-US" sz="3200" dirty="0"/>
              <a:t>作業計画</a:t>
            </a:r>
          </a:p>
        </p:txBody>
      </p:sp>
    </p:spTree>
    <p:extLst>
      <p:ext uri="{BB962C8B-B14F-4D97-AF65-F5344CB8AC3E}">
        <p14:creationId xmlns:p14="http://schemas.microsoft.com/office/powerpoint/2010/main" val="26896993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5639" y="652971"/>
            <a:ext cx="3696203" cy="2772153"/>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0107" y="679694"/>
            <a:ext cx="3624939" cy="2718705"/>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0106" y="3942149"/>
            <a:ext cx="3683748" cy="2762811"/>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5639" y="3922539"/>
            <a:ext cx="3709895" cy="2782421"/>
          </a:xfrm>
          <a:prstGeom prst="rect">
            <a:avLst/>
          </a:prstGeom>
        </p:spPr>
      </p:pic>
      <p:sp>
        <p:nvSpPr>
          <p:cNvPr id="8" name="二等辺三角形 7"/>
          <p:cNvSpPr/>
          <p:nvPr/>
        </p:nvSpPr>
        <p:spPr>
          <a:xfrm rot="5400000">
            <a:off x="5826860" y="1773722"/>
            <a:ext cx="846677" cy="305545"/>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二等辺三角形 8"/>
          <p:cNvSpPr/>
          <p:nvPr/>
        </p:nvSpPr>
        <p:spPr>
          <a:xfrm rot="10800000">
            <a:off x="8159568" y="3512064"/>
            <a:ext cx="846677" cy="275397"/>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二等辺三角形 9"/>
          <p:cNvSpPr/>
          <p:nvPr/>
        </p:nvSpPr>
        <p:spPr>
          <a:xfrm rot="16200000">
            <a:off x="5786023" y="5078168"/>
            <a:ext cx="846677" cy="31412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テキスト ボックス 10"/>
          <p:cNvSpPr txBox="1"/>
          <p:nvPr/>
        </p:nvSpPr>
        <p:spPr>
          <a:xfrm>
            <a:off x="1632488" y="94919"/>
            <a:ext cx="2009320" cy="584775"/>
          </a:xfrm>
          <a:prstGeom prst="rect">
            <a:avLst/>
          </a:prstGeom>
          <a:noFill/>
        </p:spPr>
        <p:txBody>
          <a:bodyPr wrap="square" rtlCol="0">
            <a:spAutoFit/>
          </a:bodyPr>
          <a:lstStyle/>
          <a:p>
            <a:r>
              <a:rPr lang="ja-JP" altLang="en-US" sz="3200" dirty="0">
                <a:effectLst>
                  <a:outerShdw blurRad="50800" dist="38100" dir="2700000" algn="tl" rotWithShape="0">
                    <a:prstClr val="black">
                      <a:alpha val="40000"/>
                    </a:prstClr>
                  </a:outerShdw>
                </a:effectLst>
              </a:rPr>
              <a:t>基層完了</a:t>
            </a:r>
          </a:p>
        </p:txBody>
      </p:sp>
      <p:sp>
        <p:nvSpPr>
          <p:cNvPr id="12" name="テキスト ボックス 11"/>
          <p:cNvSpPr txBox="1"/>
          <p:nvPr/>
        </p:nvSpPr>
        <p:spPr>
          <a:xfrm>
            <a:off x="6078978" y="88377"/>
            <a:ext cx="2009320" cy="584775"/>
          </a:xfrm>
          <a:prstGeom prst="rect">
            <a:avLst/>
          </a:prstGeom>
          <a:noFill/>
        </p:spPr>
        <p:txBody>
          <a:bodyPr wrap="square" rtlCol="0">
            <a:spAutoFit/>
          </a:bodyPr>
          <a:lstStyle/>
          <a:p>
            <a:r>
              <a:rPr lang="ja-JP" altLang="en-US" sz="3200" dirty="0">
                <a:effectLst>
                  <a:outerShdw blurRad="50800" dist="38100" dir="2700000" algn="tl" rotWithShape="0">
                    <a:prstClr val="black">
                      <a:alpha val="40000"/>
                    </a:prstClr>
                  </a:outerShdw>
                </a:effectLst>
              </a:rPr>
              <a:t>舗設状況</a:t>
            </a:r>
          </a:p>
        </p:txBody>
      </p:sp>
      <p:sp>
        <p:nvSpPr>
          <p:cNvPr id="13" name="テキスト ボックス 12"/>
          <p:cNvSpPr txBox="1"/>
          <p:nvPr/>
        </p:nvSpPr>
        <p:spPr>
          <a:xfrm>
            <a:off x="1632488" y="3406289"/>
            <a:ext cx="2009320" cy="584775"/>
          </a:xfrm>
          <a:prstGeom prst="rect">
            <a:avLst/>
          </a:prstGeom>
          <a:noFill/>
        </p:spPr>
        <p:txBody>
          <a:bodyPr wrap="square" rtlCol="0">
            <a:spAutoFit/>
          </a:bodyPr>
          <a:lstStyle/>
          <a:p>
            <a:r>
              <a:rPr lang="ja-JP" altLang="en-US" sz="3200" dirty="0">
                <a:effectLst>
                  <a:outerShdw blurRad="50800" dist="38100" dir="2700000" algn="tl" rotWithShape="0">
                    <a:prstClr val="black">
                      <a:alpha val="40000"/>
                    </a:prstClr>
                  </a:outerShdw>
                </a:effectLst>
              </a:rPr>
              <a:t>転圧状況</a:t>
            </a:r>
          </a:p>
        </p:txBody>
      </p:sp>
      <p:sp>
        <p:nvSpPr>
          <p:cNvPr id="14" name="テキスト ボックス 13"/>
          <p:cNvSpPr txBox="1"/>
          <p:nvPr/>
        </p:nvSpPr>
        <p:spPr>
          <a:xfrm>
            <a:off x="6150247" y="3393060"/>
            <a:ext cx="2009320" cy="584775"/>
          </a:xfrm>
          <a:prstGeom prst="rect">
            <a:avLst/>
          </a:prstGeom>
          <a:noFill/>
        </p:spPr>
        <p:txBody>
          <a:bodyPr wrap="square" rtlCol="0">
            <a:spAutoFit/>
          </a:bodyPr>
          <a:lstStyle/>
          <a:p>
            <a:r>
              <a:rPr lang="ja-JP" altLang="en-US" sz="3200" dirty="0">
                <a:effectLst>
                  <a:outerShdw blurRad="50800" dist="38100" dir="2700000" algn="tl" rotWithShape="0">
                    <a:prstClr val="black">
                      <a:alpha val="40000"/>
                    </a:prstClr>
                  </a:outerShdw>
                </a:effectLst>
              </a:rPr>
              <a:t>舗設状況</a:t>
            </a:r>
          </a:p>
        </p:txBody>
      </p:sp>
    </p:spTree>
    <p:extLst>
      <p:ext uri="{BB962C8B-B14F-4D97-AF65-F5344CB8AC3E}">
        <p14:creationId xmlns:p14="http://schemas.microsoft.com/office/powerpoint/2010/main" val="638107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527" y="640420"/>
            <a:ext cx="3603247" cy="2702436"/>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5905" y="655412"/>
            <a:ext cx="3625854" cy="2719391"/>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6169" y="3919195"/>
            <a:ext cx="3607604" cy="2705703"/>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5905" y="3912352"/>
            <a:ext cx="3625854" cy="2719391"/>
          </a:xfrm>
          <a:prstGeom prst="rect">
            <a:avLst/>
          </a:prstGeom>
        </p:spPr>
      </p:pic>
      <p:sp>
        <p:nvSpPr>
          <p:cNvPr id="2" name="二等辺三角形 1"/>
          <p:cNvSpPr/>
          <p:nvPr/>
        </p:nvSpPr>
        <p:spPr>
          <a:xfrm rot="5400000">
            <a:off x="5696868" y="1498184"/>
            <a:ext cx="846677" cy="3285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二等辺三角形 7"/>
          <p:cNvSpPr/>
          <p:nvPr/>
        </p:nvSpPr>
        <p:spPr>
          <a:xfrm rot="10800000">
            <a:off x="8189620" y="3491234"/>
            <a:ext cx="846677" cy="29315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二等辺三角形 8"/>
          <p:cNvSpPr/>
          <p:nvPr/>
        </p:nvSpPr>
        <p:spPr>
          <a:xfrm rot="16200000">
            <a:off x="5698852" y="4987840"/>
            <a:ext cx="846677" cy="332548"/>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テキスト ボックス 9"/>
          <p:cNvSpPr txBox="1"/>
          <p:nvPr/>
        </p:nvSpPr>
        <p:spPr>
          <a:xfrm>
            <a:off x="1587230" y="94250"/>
            <a:ext cx="2009320" cy="584775"/>
          </a:xfrm>
          <a:prstGeom prst="rect">
            <a:avLst/>
          </a:prstGeom>
          <a:noFill/>
        </p:spPr>
        <p:txBody>
          <a:bodyPr wrap="square" rtlCol="0">
            <a:spAutoFit/>
          </a:bodyPr>
          <a:lstStyle/>
          <a:p>
            <a:r>
              <a:rPr lang="en-US" altLang="ja-JP" sz="3200" dirty="0">
                <a:effectLst>
                  <a:outerShdw blurRad="50800" dist="38100" dir="2700000" algn="tl" rotWithShape="0">
                    <a:prstClr val="black">
                      <a:alpha val="40000"/>
                    </a:prstClr>
                  </a:outerShdw>
                </a:effectLst>
              </a:rPr>
              <a:t>RI</a:t>
            </a:r>
            <a:r>
              <a:rPr lang="ja-JP" altLang="en-US" sz="3200" dirty="0">
                <a:effectLst>
                  <a:outerShdw blurRad="50800" dist="38100" dir="2700000" algn="tl" rotWithShape="0">
                    <a:prstClr val="black">
                      <a:alpha val="40000"/>
                    </a:prstClr>
                  </a:outerShdw>
                </a:effectLst>
              </a:rPr>
              <a:t>試験（</a:t>
            </a:r>
            <a:r>
              <a:rPr lang="en-US" altLang="ja-JP" sz="3200" dirty="0">
                <a:effectLst>
                  <a:outerShdw blurRad="50800" dist="38100" dir="2700000" algn="tl" rotWithShape="0">
                    <a:prstClr val="black">
                      <a:alpha val="40000"/>
                    </a:prstClr>
                  </a:outerShdw>
                </a:effectLst>
              </a:rPr>
              <a:t>1</a:t>
            </a:r>
            <a:r>
              <a:rPr lang="ja-JP" altLang="en-US" sz="3200" dirty="0">
                <a:effectLst>
                  <a:outerShdw blurRad="50800" dist="38100" dir="2700000" algn="tl" rotWithShape="0">
                    <a:prstClr val="black">
                      <a:alpha val="40000"/>
                    </a:prstClr>
                  </a:outerShdw>
                </a:effectLst>
              </a:rPr>
              <a:t>）</a:t>
            </a:r>
          </a:p>
        </p:txBody>
      </p:sp>
      <p:sp>
        <p:nvSpPr>
          <p:cNvPr id="11" name="テキスト ボックス 10"/>
          <p:cNvSpPr txBox="1"/>
          <p:nvPr/>
        </p:nvSpPr>
        <p:spPr>
          <a:xfrm>
            <a:off x="6180299" y="94250"/>
            <a:ext cx="2009320" cy="584775"/>
          </a:xfrm>
          <a:prstGeom prst="rect">
            <a:avLst/>
          </a:prstGeom>
          <a:noFill/>
        </p:spPr>
        <p:txBody>
          <a:bodyPr wrap="square" rtlCol="0">
            <a:spAutoFit/>
          </a:bodyPr>
          <a:lstStyle/>
          <a:p>
            <a:r>
              <a:rPr lang="en-US" altLang="ja-JP" sz="3200" dirty="0">
                <a:effectLst>
                  <a:outerShdw blurRad="50800" dist="38100" dir="2700000" algn="tl" rotWithShape="0">
                    <a:prstClr val="black">
                      <a:alpha val="40000"/>
                    </a:prstClr>
                  </a:outerShdw>
                </a:effectLst>
              </a:rPr>
              <a:t>RI</a:t>
            </a:r>
            <a:r>
              <a:rPr lang="ja-JP" altLang="en-US" sz="3200" dirty="0">
                <a:effectLst>
                  <a:outerShdw blurRad="50800" dist="38100" dir="2700000" algn="tl" rotWithShape="0">
                    <a:prstClr val="black">
                      <a:alpha val="40000"/>
                    </a:prstClr>
                  </a:outerShdw>
                </a:effectLst>
              </a:rPr>
              <a:t>試験（</a:t>
            </a:r>
            <a:r>
              <a:rPr lang="en-US" altLang="ja-JP" sz="3200" dirty="0">
                <a:effectLst>
                  <a:outerShdw blurRad="50800" dist="38100" dir="2700000" algn="tl" rotWithShape="0">
                    <a:prstClr val="black">
                      <a:alpha val="40000"/>
                    </a:prstClr>
                  </a:outerShdw>
                </a:effectLst>
              </a:rPr>
              <a:t>2</a:t>
            </a:r>
            <a:r>
              <a:rPr lang="ja-JP" altLang="en-US" sz="3200" dirty="0">
                <a:effectLst>
                  <a:outerShdw blurRad="50800" dist="38100" dir="2700000" algn="tl" rotWithShape="0">
                    <a:prstClr val="black">
                      <a:alpha val="40000"/>
                    </a:prstClr>
                  </a:outerShdw>
                </a:effectLst>
              </a:rPr>
              <a:t>）</a:t>
            </a:r>
          </a:p>
        </p:txBody>
      </p:sp>
      <p:sp>
        <p:nvSpPr>
          <p:cNvPr id="12" name="テキスト ボックス 11"/>
          <p:cNvSpPr txBox="1"/>
          <p:nvPr/>
        </p:nvSpPr>
        <p:spPr>
          <a:xfrm>
            <a:off x="1548406" y="3375339"/>
            <a:ext cx="2009320" cy="584775"/>
          </a:xfrm>
          <a:prstGeom prst="rect">
            <a:avLst/>
          </a:prstGeom>
          <a:noFill/>
        </p:spPr>
        <p:txBody>
          <a:bodyPr wrap="square" rtlCol="0">
            <a:spAutoFit/>
          </a:bodyPr>
          <a:lstStyle/>
          <a:p>
            <a:r>
              <a:rPr lang="ja-JP" altLang="en-US" sz="3200" dirty="0">
                <a:effectLst>
                  <a:outerShdw blurRad="50800" dist="38100" dir="2700000" algn="tl" rotWithShape="0">
                    <a:prstClr val="black">
                      <a:alpha val="40000"/>
                    </a:prstClr>
                  </a:outerShdw>
                </a:effectLst>
              </a:rPr>
              <a:t>散水養生</a:t>
            </a:r>
          </a:p>
        </p:txBody>
      </p:sp>
      <p:sp>
        <p:nvSpPr>
          <p:cNvPr id="13" name="テキスト ボックス 12"/>
          <p:cNvSpPr txBox="1"/>
          <p:nvPr/>
        </p:nvSpPr>
        <p:spPr>
          <a:xfrm>
            <a:off x="6159245" y="3372379"/>
            <a:ext cx="2009320" cy="584775"/>
          </a:xfrm>
          <a:prstGeom prst="rect">
            <a:avLst/>
          </a:prstGeom>
          <a:noFill/>
        </p:spPr>
        <p:txBody>
          <a:bodyPr wrap="square" rtlCol="0">
            <a:spAutoFit/>
          </a:bodyPr>
          <a:lstStyle/>
          <a:p>
            <a:r>
              <a:rPr lang="ja-JP" altLang="en-US" sz="3200" dirty="0">
                <a:effectLst>
                  <a:outerShdw blurRad="50800" dist="38100" dir="2700000" algn="tl" rotWithShape="0">
                    <a:prstClr val="black">
                      <a:alpha val="40000"/>
                    </a:prstClr>
                  </a:outerShdw>
                </a:effectLst>
              </a:rPr>
              <a:t>養生状況</a:t>
            </a:r>
          </a:p>
        </p:txBody>
      </p:sp>
    </p:spTree>
    <p:extLst>
      <p:ext uri="{BB962C8B-B14F-4D97-AF65-F5344CB8AC3E}">
        <p14:creationId xmlns:p14="http://schemas.microsoft.com/office/powerpoint/2010/main" val="2778853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574" y="93210"/>
            <a:ext cx="7628396" cy="5721295"/>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80809"/>
            <a:ext cx="4529917" cy="3397439"/>
          </a:xfrm>
          <a:prstGeom prst="rect">
            <a:avLst/>
          </a:prstGeom>
        </p:spPr>
      </p:pic>
      <p:sp>
        <p:nvSpPr>
          <p:cNvPr id="6" name="テキスト ボックス 5"/>
          <p:cNvSpPr txBox="1"/>
          <p:nvPr/>
        </p:nvSpPr>
        <p:spPr>
          <a:xfrm>
            <a:off x="1318774" y="4878248"/>
            <a:ext cx="1892367" cy="584775"/>
          </a:xfrm>
          <a:prstGeom prst="rect">
            <a:avLst/>
          </a:prstGeom>
          <a:noFill/>
        </p:spPr>
        <p:txBody>
          <a:bodyPr wrap="square" rtlCol="0">
            <a:spAutoFit/>
          </a:bodyPr>
          <a:lstStyle/>
          <a:p>
            <a:r>
              <a:rPr lang="ja-JP" altLang="en-US" sz="3200" dirty="0">
                <a:effectLst>
                  <a:outerShdw blurRad="50800" dist="38100" dir="2700000" algn="tl" rotWithShape="0">
                    <a:prstClr val="black">
                      <a:alpha val="40000"/>
                    </a:prstClr>
                  </a:outerShdw>
                </a:effectLst>
              </a:rPr>
              <a:t>目地注入</a:t>
            </a:r>
          </a:p>
        </p:txBody>
      </p:sp>
      <p:sp>
        <p:nvSpPr>
          <p:cNvPr id="7" name="テキスト ボックス 6"/>
          <p:cNvSpPr txBox="1"/>
          <p:nvPr/>
        </p:nvSpPr>
        <p:spPr>
          <a:xfrm>
            <a:off x="7968409" y="5814505"/>
            <a:ext cx="1016713" cy="584775"/>
          </a:xfrm>
          <a:prstGeom prst="rect">
            <a:avLst/>
          </a:prstGeom>
          <a:noFill/>
        </p:spPr>
        <p:txBody>
          <a:bodyPr wrap="square" rtlCol="0">
            <a:spAutoFit/>
          </a:bodyPr>
          <a:lstStyle/>
          <a:p>
            <a:r>
              <a:rPr lang="ja-JP" altLang="en-US" sz="3200" dirty="0">
                <a:effectLst>
                  <a:outerShdw blurRad="50800" dist="38100" dir="2700000" algn="tl" rotWithShape="0">
                    <a:prstClr val="black">
                      <a:alpha val="40000"/>
                    </a:prstClr>
                  </a:outerShdw>
                </a:effectLst>
              </a:rPr>
              <a:t>完成</a:t>
            </a:r>
          </a:p>
        </p:txBody>
      </p:sp>
      <p:sp>
        <p:nvSpPr>
          <p:cNvPr id="8" name="二等辺三角形 7"/>
          <p:cNvSpPr/>
          <p:nvPr/>
        </p:nvSpPr>
        <p:spPr>
          <a:xfrm rot="5400000">
            <a:off x="4117235" y="3091439"/>
            <a:ext cx="846677" cy="32858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2507266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43726" y="358975"/>
            <a:ext cx="1005403" cy="584775"/>
          </a:xfrm>
          <a:prstGeom prst="rect">
            <a:avLst/>
          </a:prstGeom>
          <a:noFill/>
        </p:spPr>
        <p:txBody>
          <a:bodyPr wrap="none" lIns="91440" tIns="45720" rIns="91440" bIns="45720">
            <a:spAutoFit/>
          </a:bodyPr>
          <a:lstStyle/>
          <a:p>
            <a:pPr algn="ctr"/>
            <a:r>
              <a:rPr lang="ja-JP" altLang="en-US" sz="3200" dirty="0">
                <a:ln w="0"/>
                <a:effectLst>
                  <a:outerShdw blurRad="38100" dist="19050" dir="2700000" algn="tl" rotWithShape="0">
                    <a:schemeClr val="dk1">
                      <a:alpha val="40000"/>
                    </a:schemeClr>
                  </a:outerShdw>
                </a:effectLst>
              </a:rPr>
              <a:t>考察</a:t>
            </a:r>
          </a:p>
        </p:txBody>
      </p:sp>
      <p:sp>
        <p:nvSpPr>
          <p:cNvPr id="3" name="テキスト ボックス 2"/>
          <p:cNvSpPr txBox="1"/>
          <p:nvPr/>
        </p:nvSpPr>
        <p:spPr>
          <a:xfrm>
            <a:off x="2138597" y="3719557"/>
            <a:ext cx="8064708" cy="2062103"/>
          </a:xfrm>
          <a:prstGeom prst="rect">
            <a:avLst/>
          </a:prstGeom>
          <a:noFill/>
        </p:spPr>
        <p:txBody>
          <a:bodyPr wrap="square" rtlCol="0">
            <a:spAutoFit/>
          </a:bodyPr>
          <a:lstStyle/>
          <a:p>
            <a:r>
              <a:rPr lang="ja-JP" altLang="en-US" sz="3200" dirty="0"/>
              <a:t>ダム・舗装及び工場製品の各分野の技術的な交流議論により、締固め性の重要性と評価方法が、経験則に基く設計法として定着していくのではないかと感じました。</a:t>
            </a:r>
          </a:p>
        </p:txBody>
      </p:sp>
      <p:sp>
        <p:nvSpPr>
          <p:cNvPr id="5" name="テキスト ボックス 4"/>
          <p:cNvSpPr txBox="1"/>
          <p:nvPr/>
        </p:nvSpPr>
        <p:spPr>
          <a:xfrm>
            <a:off x="2138597" y="1272732"/>
            <a:ext cx="8198830" cy="1569660"/>
          </a:xfrm>
          <a:prstGeom prst="rect">
            <a:avLst/>
          </a:prstGeom>
          <a:noFill/>
        </p:spPr>
        <p:txBody>
          <a:bodyPr wrap="square" rtlCol="0">
            <a:spAutoFit/>
          </a:bodyPr>
          <a:lstStyle/>
          <a:p>
            <a:r>
              <a:rPr lang="ja-JP" altLang="en-US" sz="3200" dirty="0"/>
              <a:t>技術指針では、室内での試験方法による</a:t>
            </a:r>
            <a:endParaRPr lang="en-US" altLang="ja-JP" sz="3200" dirty="0"/>
          </a:p>
          <a:p>
            <a:r>
              <a:rPr lang="ja-JP" altLang="en-US" sz="3200" dirty="0"/>
              <a:t>標準値であるため、今回のように、現場条件と室内試験値との合致が必須でした。</a:t>
            </a:r>
            <a:endParaRPr lang="en-US" altLang="ja-JP" sz="3200" dirty="0"/>
          </a:p>
        </p:txBody>
      </p:sp>
      <p:sp>
        <p:nvSpPr>
          <p:cNvPr id="6" name="テキスト ボックス 5"/>
          <p:cNvSpPr txBox="1"/>
          <p:nvPr/>
        </p:nvSpPr>
        <p:spPr>
          <a:xfrm>
            <a:off x="2138597" y="3239557"/>
            <a:ext cx="5445178" cy="584775"/>
          </a:xfrm>
          <a:prstGeom prst="rect">
            <a:avLst/>
          </a:prstGeom>
          <a:noFill/>
        </p:spPr>
        <p:txBody>
          <a:bodyPr wrap="square" rtlCol="0">
            <a:spAutoFit/>
          </a:bodyPr>
          <a:lstStyle/>
          <a:p>
            <a:r>
              <a:rPr lang="ja-JP" altLang="en-US" sz="3200" dirty="0"/>
              <a:t>超硬練りコンクリートの技術は、</a:t>
            </a:r>
            <a:endParaRPr lang="en-US" altLang="ja-JP" sz="3200" dirty="0"/>
          </a:p>
        </p:txBody>
      </p:sp>
    </p:spTree>
    <p:extLst>
      <p:ext uri="{BB962C8B-B14F-4D97-AF65-F5344CB8AC3E}">
        <p14:creationId xmlns:p14="http://schemas.microsoft.com/office/powerpoint/2010/main" val="6678559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318256" y="2743799"/>
            <a:ext cx="5480840" cy="584775"/>
          </a:xfrm>
          <a:prstGeom prst="rect">
            <a:avLst/>
          </a:prstGeom>
          <a:noFill/>
        </p:spPr>
        <p:txBody>
          <a:bodyPr wrap="square" lIns="91440" tIns="45720" rIns="91440" bIns="45720">
            <a:spAutoFit/>
          </a:bodyPr>
          <a:lstStyle/>
          <a:p>
            <a:r>
              <a:rPr lang="ja-JP" altLang="en-US" sz="3200" dirty="0">
                <a:ln w="0"/>
                <a:effectLst>
                  <a:outerShdw blurRad="38100" dist="19050" dir="2700000" algn="tl" rotWithShape="0">
                    <a:schemeClr val="dk1">
                      <a:alpha val="40000"/>
                    </a:schemeClr>
                  </a:outerShdw>
                </a:effectLst>
              </a:rPr>
              <a:t>ご清聴ありがとうございました</a:t>
            </a:r>
          </a:p>
        </p:txBody>
      </p:sp>
    </p:spTree>
    <p:extLst>
      <p:ext uri="{BB962C8B-B14F-4D97-AF65-F5344CB8AC3E}">
        <p14:creationId xmlns:p14="http://schemas.microsoft.com/office/powerpoint/2010/main" val="22731661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2447926" y="657226"/>
            <a:ext cx="2181225" cy="646331"/>
          </a:xfrm>
          <a:prstGeom prst="rect">
            <a:avLst/>
          </a:prstGeom>
          <a:noFill/>
        </p:spPr>
        <p:txBody>
          <a:bodyPr wrap="square" rtlCol="0">
            <a:spAutoFit/>
          </a:bodyPr>
          <a:lstStyle/>
          <a:p>
            <a:r>
              <a:rPr lang="ja-JP" altLang="en-US" sz="3600" dirty="0">
                <a:effectLst>
                  <a:outerShdw blurRad="50800" dist="38100" dir="2700000" algn="tl" rotWithShape="0">
                    <a:prstClr val="black">
                      <a:alpha val="40000"/>
                    </a:prstClr>
                  </a:outerShdw>
                </a:effectLst>
                <a:latin typeface="+mn-ea"/>
              </a:rPr>
              <a:t>工事概要</a:t>
            </a:r>
          </a:p>
        </p:txBody>
      </p:sp>
      <p:sp>
        <p:nvSpPr>
          <p:cNvPr id="3" name="テキスト ボックス 2"/>
          <p:cNvSpPr txBox="1"/>
          <p:nvPr/>
        </p:nvSpPr>
        <p:spPr>
          <a:xfrm>
            <a:off x="3409949" y="1522631"/>
            <a:ext cx="5953126" cy="1723549"/>
          </a:xfrm>
          <a:prstGeom prst="rect">
            <a:avLst/>
          </a:prstGeom>
          <a:noFill/>
        </p:spPr>
        <p:txBody>
          <a:bodyPr wrap="square" rtlCol="0">
            <a:spAutoFit/>
          </a:bodyPr>
          <a:lstStyle/>
          <a:p>
            <a:r>
              <a:rPr lang="ja-JP" altLang="en-US" sz="4400" dirty="0">
                <a:latin typeface="+mn-ea"/>
              </a:rPr>
              <a:t>○ 流路工　</a:t>
            </a:r>
            <a:r>
              <a:rPr lang="en-US" altLang="ja-JP" sz="4400" dirty="0">
                <a:latin typeface="+mn-ea"/>
              </a:rPr>
              <a:t>L</a:t>
            </a:r>
            <a:r>
              <a:rPr lang="ja-JP" altLang="en-US" sz="4400" dirty="0">
                <a:latin typeface="+mn-ea"/>
              </a:rPr>
              <a:t>＝</a:t>
            </a:r>
            <a:r>
              <a:rPr lang="en-US" altLang="ja-JP" sz="4400" dirty="0">
                <a:latin typeface="+mn-ea"/>
              </a:rPr>
              <a:t>3.6</a:t>
            </a:r>
            <a:r>
              <a:rPr lang="ja-JP" altLang="en-US" sz="4400" dirty="0" err="1">
                <a:latin typeface="+mn-ea"/>
              </a:rPr>
              <a:t>ｍ</a:t>
            </a:r>
            <a:endParaRPr lang="en-US" altLang="ja-JP" sz="4400" dirty="0">
              <a:latin typeface="+mn-ea"/>
            </a:endParaRPr>
          </a:p>
          <a:p>
            <a:r>
              <a:rPr lang="ja-JP" altLang="en-US" sz="4400" dirty="0">
                <a:latin typeface="+mn-ea"/>
              </a:rPr>
              <a:t>○ 河床路工　</a:t>
            </a:r>
            <a:r>
              <a:rPr lang="en-US" altLang="ja-JP" sz="4400" dirty="0">
                <a:latin typeface="+mn-ea"/>
              </a:rPr>
              <a:t>L</a:t>
            </a:r>
            <a:r>
              <a:rPr lang="ja-JP" altLang="en-US" sz="4400" dirty="0">
                <a:latin typeface="+mn-ea"/>
              </a:rPr>
              <a:t>＝</a:t>
            </a:r>
            <a:r>
              <a:rPr lang="en-US" altLang="ja-JP" sz="4400" dirty="0">
                <a:latin typeface="+mn-ea"/>
              </a:rPr>
              <a:t>240</a:t>
            </a:r>
            <a:r>
              <a:rPr lang="ja-JP" altLang="en-US" sz="4400" dirty="0" err="1">
                <a:latin typeface="+mn-ea"/>
              </a:rPr>
              <a:t>ｍ</a:t>
            </a:r>
            <a:endParaRPr lang="en-US" altLang="ja-JP" sz="4400" dirty="0">
              <a:latin typeface="+mn-ea"/>
            </a:endParaRPr>
          </a:p>
          <a:p>
            <a:endParaRPr lang="ja-JP" altLang="en-US" dirty="0"/>
          </a:p>
        </p:txBody>
      </p:sp>
      <p:sp>
        <p:nvSpPr>
          <p:cNvPr id="4" name="テキスト ボックス 3"/>
          <p:cNvSpPr txBox="1"/>
          <p:nvPr/>
        </p:nvSpPr>
        <p:spPr>
          <a:xfrm>
            <a:off x="4191000" y="3465254"/>
            <a:ext cx="3352799" cy="1446550"/>
          </a:xfrm>
          <a:prstGeom prst="rect">
            <a:avLst/>
          </a:prstGeom>
          <a:noFill/>
        </p:spPr>
        <p:txBody>
          <a:bodyPr wrap="square" rtlCol="0">
            <a:spAutoFit/>
          </a:bodyPr>
          <a:lstStyle/>
          <a:p>
            <a:r>
              <a:rPr lang="ja-JP" altLang="en-US" sz="4400" dirty="0" smtClean="0">
                <a:latin typeface="+mn-ea"/>
              </a:rPr>
              <a:t>転圧</a:t>
            </a:r>
            <a:r>
              <a:rPr lang="en-US" altLang="ja-JP" sz="4400" dirty="0" smtClean="0">
                <a:latin typeface="+mn-ea"/>
              </a:rPr>
              <a:t>CO</a:t>
            </a:r>
          </a:p>
          <a:p>
            <a:r>
              <a:rPr lang="en-US" altLang="ja-JP" sz="4400" dirty="0" smtClean="0">
                <a:latin typeface="+mn-ea"/>
              </a:rPr>
              <a:t>A=1000</a:t>
            </a:r>
            <a:r>
              <a:rPr lang="ja-JP" altLang="en-US" sz="4400" dirty="0" smtClean="0">
                <a:latin typeface="+mn-ea"/>
              </a:rPr>
              <a:t>㎡</a:t>
            </a:r>
            <a:endParaRPr lang="ja-JP" altLang="en-US" sz="4400" dirty="0">
              <a:latin typeface="+mn-ea"/>
            </a:endParaRPr>
          </a:p>
        </p:txBody>
      </p:sp>
    </p:spTree>
    <p:extLst>
      <p:ext uri="{BB962C8B-B14F-4D97-AF65-F5344CB8AC3E}">
        <p14:creationId xmlns:p14="http://schemas.microsoft.com/office/powerpoint/2010/main" val="41276821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6176"/>
            <a:ext cx="5772150" cy="5761824"/>
          </a:xfrm>
          <a:prstGeom prst="rect">
            <a:avLst/>
          </a:prstGeom>
        </p:spPr>
      </p:pic>
      <p:pic>
        <p:nvPicPr>
          <p:cNvPr id="2" name="図 1"/>
          <p:cNvPicPr>
            <a:picLocks noChangeAspect="1"/>
          </p:cNvPicPr>
          <p:nvPr/>
        </p:nvPicPr>
        <p:blipFill>
          <a:blip r:embed="rId4"/>
          <a:stretch>
            <a:fillRect/>
          </a:stretch>
        </p:blipFill>
        <p:spPr>
          <a:xfrm>
            <a:off x="5798267" y="1096176"/>
            <a:ext cx="6393733" cy="3999699"/>
          </a:xfrm>
          <a:prstGeom prst="rect">
            <a:avLst/>
          </a:prstGeom>
        </p:spPr>
      </p:pic>
      <p:sp>
        <p:nvSpPr>
          <p:cNvPr id="4" name="テキスト ボックス 3"/>
          <p:cNvSpPr txBox="1"/>
          <p:nvPr/>
        </p:nvSpPr>
        <p:spPr>
          <a:xfrm>
            <a:off x="1525484" y="449845"/>
            <a:ext cx="3398941" cy="646331"/>
          </a:xfrm>
          <a:prstGeom prst="rect">
            <a:avLst/>
          </a:prstGeom>
          <a:noFill/>
        </p:spPr>
        <p:txBody>
          <a:bodyPr wrap="square" rtlCol="0">
            <a:spAutoFit/>
          </a:bodyPr>
          <a:lstStyle/>
          <a:p>
            <a:r>
              <a:rPr lang="en-US" altLang="ja-JP" sz="3600" dirty="0">
                <a:effectLst>
                  <a:outerShdw blurRad="38100" dist="38100" dir="2700000" algn="tl">
                    <a:srgbClr val="000000">
                      <a:alpha val="43137"/>
                    </a:srgbClr>
                  </a:outerShdw>
                </a:effectLst>
                <a:latin typeface="+mn-ea"/>
              </a:rPr>
              <a:t>3D</a:t>
            </a:r>
            <a:r>
              <a:rPr lang="ja-JP" altLang="en-US" sz="3600" dirty="0">
                <a:effectLst>
                  <a:outerShdw blurRad="38100" dist="38100" dir="2700000" algn="tl">
                    <a:srgbClr val="000000">
                      <a:alpha val="43137"/>
                    </a:srgbClr>
                  </a:outerShdw>
                </a:effectLst>
                <a:latin typeface="+mn-ea"/>
              </a:rPr>
              <a:t>データ平面図</a:t>
            </a:r>
          </a:p>
        </p:txBody>
      </p:sp>
      <p:sp>
        <p:nvSpPr>
          <p:cNvPr id="5" name="テキスト ボックス 4"/>
          <p:cNvSpPr txBox="1"/>
          <p:nvPr/>
        </p:nvSpPr>
        <p:spPr>
          <a:xfrm>
            <a:off x="8006017" y="449845"/>
            <a:ext cx="2137772" cy="646331"/>
          </a:xfrm>
          <a:prstGeom prst="rect">
            <a:avLst/>
          </a:prstGeom>
          <a:noFill/>
        </p:spPr>
        <p:txBody>
          <a:bodyPr wrap="square" rtlCol="0">
            <a:spAutoFit/>
          </a:bodyPr>
          <a:lstStyle/>
          <a:p>
            <a:r>
              <a:rPr lang="en-US" altLang="ja-JP" sz="3600" dirty="0">
                <a:effectLst>
                  <a:outerShdw blurRad="38100" dist="38100" dir="2700000" algn="tl">
                    <a:srgbClr val="000000">
                      <a:alpha val="43137"/>
                    </a:srgbClr>
                  </a:outerShdw>
                </a:effectLst>
                <a:latin typeface="+mn-ea"/>
              </a:rPr>
              <a:t>3D</a:t>
            </a:r>
            <a:r>
              <a:rPr lang="ja-JP" altLang="en-US" sz="3600" dirty="0">
                <a:effectLst>
                  <a:outerShdw blurRad="38100" dist="38100" dir="2700000" algn="tl">
                    <a:srgbClr val="000000">
                      <a:alpha val="43137"/>
                    </a:srgbClr>
                  </a:outerShdw>
                </a:effectLst>
                <a:latin typeface="+mn-ea"/>
              </a:rPr>
              <a:t>データ</a:t>
            </a:r>
          </a:p>
        </p:txBody>
      </p:sp>
    </p:spTree>
    <p:extLst>
      <p:ext uri="{BB962C8B-B14F-4D97-AF65-F5344CB8AC3E}">
        <p14:creationId xmlns:p14="http://schemas.microsoft.com/office/powerpoint/2010/main" val="1204899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486525" y="675034"/>
            <a:ext cx="7010400" cy="646331"/>
          </a:xfrm>
          <a:prstGeom prst="rect">
            <a:avLst/>
          </a:prstGeom>
          <a:noFill/>
        </p:spPr>
        <p:txBody>
          <a:bodyPr wrap="square" rtlCol="0">
            <a:spAutoFit/>
          </a:bodyPr>
          <a:lstStyle/>
          <a:p>
            <a:r>
              <a:rPr lang="ja-JP" altLang="en-US" sz="3600" dirty="0">
                <a:effectLst>
                  <a:outerShdw blurRad="38100" dist="38100" dir="2700000" algn="tl">
                    <a:srgbClr val="000000">
                      <a:alpha val="43137"/>
                    </a:srgbClr>
                  </a:outerShdw>
                </a:effectLst>
                <a:latin typeface="+mn-ea"/>
              </a:rPr>
              <a:t>転圧コンクリート舗装（</a:t>
            </a:r>
            <a:r>
              <a:rPr lang="en-US" altLang="ja-JP" sz="3600" dirty="0">
                <a:effectLst>
                  <a:outerShdw blurRad="38100" dist="38100" dir="2700000" algn="tl">
                    <a:srgbClr val="000000">
                      <a:alpha val="43137"/>
                    </a:srgbClr>
                  </a:outerShdw>
                </a:effectLst>
                <a:latin typeface="+mn-ea"/>
              </a:rPr>
              <a:t>RCCP</a:t>
            </a:r>
            <a:r>
              <a:rPr lang="ja-JP" altLang="en-US" sz="3600" dirty="0">
                <a:effectLst>
                  <a:outerShdw blurRad="38100" dist="38100" dir="2700000" algn="tl">
                    <a:srgbClr val="000000">
                      <a:alpha val="43137"/>
                    </a:srgbClr>
                  </a:outerShdw>
                </a:effectLst>
                <a:latin typeface="+mn-ea"/>
              </a:rPr>
              <a:t>工法）</a:t>
            </a:r>
          </a:p>
        </p:txBody>
      </p:sp>
      <p:sp>
        <p:nvSpPr>
          <p:cNvPr id="7" name="テキスト ボックス 6"/>
          <p:cNvSpPr txBox="1"/>
          <p:nvPr/>
        </p:nvSpPr>
        <p:spPr>
          <a:xfrm>
            <a:off x="1485900" y="2551697"/>
            <a:ext cx="10344150" cy="2554545"/>
          </a:xfrm>
          <a:prstGeom prst="rect">
            <a:avLst/>
          </a:prstGeom>
          <a:noFill/>
        </p:spPr>
        <p:txBody>
          <a:bodyPr wrap="square" rtlCol="0">
            <a:spAutoFit/>
          </a:bodyPr>
          <a:lstStyle/>
          <a:p>
            <a:r>
              <a:rPr lang="ja-JP" altLang="en-US" sz="3200" dirty="0" smtClean="0"/>
              <a:t>転圧</a:t>
            </a:r>
            <a:r>
              <a:rPr lang="ja-JP" altLang="en-US" sz="3200" dirty="0"/>
              <a:t>コンクリート舗装（</a:t>
            </a:r>
            <a:r>
              <a:rPr lang="en-US" altLang="ja-JP" sz="3200" dirty="0"/>
              <a:t>RCCP</a:t>
            </a:r>
            <a:r>
              <a:rPr lang="ja-JP" altLang="en-US" sz="3200" dirty="0"/>
              <a:t>）は</a:t>
            </a:r>
            <a:r>
              <a:rPr lang="ja-JP" altLang="en-US" sz="3200" dirty="0" smtClean="0"/>
              <a:t>、</a:t>
            </a:r>
            <a:endParaRPr lang="en-US" altLang="ja-JP" sz="3200" dirty="0" smtClean="0"/>
          </a:p>
          <a:p>
            <a:r>
              <a:rPr lang="ja-JP" altLang="en-US" sz="3200" dirty="0" smtClean="0"/>
              <a:t>通常</a:t>
            </a:r>
            <a:r>
              <a:rPr lang="ja-JP" altLang="en-US" sz="3200" dirty="0"/>
              <a:t>の舗装用コンクリートよりも著しく水量を減じた超硬練りのコンクリートをアスファルトフィニッシャーなどで、路盤上に敷均しこれを振動ローラーなどによる転圧で十分締固めて高強度のコンクリート版とするものです。</a:t>
            </a:r>
          </a:p>
        </p:txBody>
      </p:sp>
    </p:spTree>
    <p:extLst>
      <p:ext uri="{BB962C8B-B14F-4D97-AF65-F5344CB8AC3E}">
        <p14:creationId xmlns:p14="http://schemas.microsoft.com/office/powerpoint/2010/main" val="3209679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136777" y="771370"/>
            <a:ext cx="1210588" cy="707886"/>
          </a:xfrm>
          <a:prstGeom prst="rect">
            <a:avLst/>
          </a:prstGeom>
          <a:noFill/>
        </p:spPr>
        <p:txBody>
          <a:bodyPr wrap="none" lIns="91440" tIns="45720" rIns="91440" bIns="45720">
            <a:spAutoFit/>
          </a:bodyPr>
          <a:lstStyle/>
          <a:p>
            <a:pPr algn="ctr"/>
            <a:r>
              <a:rPr lang="ja-JP" altLang="en-US" sz="4000" dirty="0">
                <a:ln w="0"/>
                <a:effectLst>
                  <a:outerShdw blurRad="38100" dist="19050" dir="2700000" algn="tl" rotWithShape="0">
                    <a:schemeClr val="dk1">
                      <a:alpha val="40000"/>
                    </a:schemeClr>
                  </a:outerShdw>
                </a:effectLst>
              </a:rPr>
              <a:t>特徴</a:t>
            </a:r>
          </a:p>
        </p:txBody>
      </p:sp>
      <p:sp>
        <p:nvSpPr>
          <p:cNvPr id="5" name="テキスト ボックス 4"/>
          <p:cNvSpPr txBox="1"/>
          <p:nvPr/>
        </p:nvSpPr>
        <p:spPr>
          <a:xfrm>
            <a:off x="2656471" y="1479256"/>
            <a:ext cx="3874168" cy="584775"/>
          </a:xfrm>
          <a:prstGeom prst="rect">
            <a:avLst/>
          </a:prstGeom>
          <a:noFill/>
        </p:spPr>
        <p:txBody>
          <a:bodyPr wrap="square" rtlCol="0">
            <a:spAutoFit/>
          </a:bodyPr>
          <a:lstStyle/>
          <a:p>
            <a:r>
              <a:rPr lang="ja-JP" altLang="en-US" sz="3200" dirty="0"/>
              <a:t>○施工速度が早い</a:t>
            </a:r>
          </a:p>
        </p:txBody>
      </p:sp>
      <p:sp>
        <p:nvSpPr>
          <p:cNvPr id="6" name="テキスト ボックス 5"/>
          <p:cNvSpPr txBox="1"/>
          <p:nvPr/>
        </p:nvSpPr>
        <p:spPr>
          <a:xfrm>
            <a:off x="2656471" y="2062507"/>
            <a:ext cx="7210927" cy="584775"/>
          </a:xfrm>
          <a:prstGeom prst="rect">
            <a:avLst/>
          </a:prstGeom>
          <a:noFill/>
        </p:spPr>
        <p:txBody>
          <a:bodyPr wrap="square" rtlCol="0">
            <a:spAutoFit/>
          </a:bodyPr>
          <a:lstStyle/>
          <a:p>
            <a:r>
              <a:rPr lang="ja-JP" altLang="en-US" sz="3200" dirty="0"/>
              <a:t>○初期材令時の耐荷力に優れている</a:t>
            </a:r>
          </a:p>
        </p:txBody>
      </p:sp>
      <p:sp>
        <p:nvSpPr>
          <p:cNvPr id="7" name="テキスト ボックス 6"/>
          <p:cNvSpPr txBox="1"/>
          <p:nvPr/>
        </p:nvSpPr>
        <p:spPr>
          <a:xfrm>
            <a:off x="2656471" y="2647282"/>
            <a:ext cx="7210927" cy="584775"/>
          </a:xfrm>
          <a:prstGeom prst="rect">
            <a:avLst/>
          </a:prstGeom>
          <a:noFill/>
        </p:spPr>
        <p:txBody>
          <a:bodyPr wrap="square" rtlCol="0">
            <a:spAutoFit/>
          </a:bodyPr>
          <a:lstStyle/>
          <a:p>
            <a:r>
              <a:rPr lang="ja-JP" altLang="en-US" sz="3200" dirty="0"/>
              <a:t>○短い養生期間で早期開放</a:t>
            </a:r>
          </a:p>
        </p:txBody>
      </p:sp>
      <p:sp>
        <p:nvSpPr>
          <p:cNvPr id="8" name="テキスト ボックス 7"/>
          <p:cNvSpPr txBox="1"/>
          <p:nvPr/>
        </p:nvSpPr>
        <p:spPr>
          <a:xfrm>
            <a:off x="2656471" y="3230533"/>
            <a:ext cx="7555833" cy="584775"/>
          </a:xfrm>
          <a:prstGeom prst="rect">
            <a:avLst/>
          </a:prstGeom>
          <a:noFill/>
        </p:spPr>
        <p:txBody>
          <a:bodyPr wrap="square" rtlCol="0">
            <a:spAutoFit/>
          </a:bodyPr>
          <a:lstStyle/>
          <a:p>
            <a:r>
              <a:rPr lang="ja-JP" altLang="en-US" sz="3200" dirty="0"/>
              <a:t>○凍結融解の繰返し作用に対する抵抗性</a:t>
            </a:r>
          </a:p>
        </p:txBody>
      </p:sp>
      <p:sp>
        <p:nvSpPr>
          <p:cNvPr id="9" name="テキスト ボックス 8"/>
          <p:cNvSpPr txBox="1"/>
          <p:nvPr/>
        </p:nvSpPr>
        <p:spPr>
          <a:xfrm>
            <a:off x="2656471" y="3813784"/>
            <a:ext cx="4219076" cy="584775"/>
          </a:xfrm>
          <a:prstGeom prst="rect">
            <a:avLst/>
          </a:prstGeom>
          <a:noFill/>
        </p:spPr>
        <p:txBody>
          <a:bodyPr wrap="square" rtlCol="0">
            <a:spAutoFit/>
          </a:bodyPr>
          <a:lstStyle/>
          <a:p>
            <a:r>
              <a:rPr lang="ja-JP" altLang="en-US" sz="3200" dirty="0"/>
              <a:t>○ライフサイクルコスト</a:t>
            </a:r>
          </a:p>
        </p:txBody>
      </p:sp>
      <p:sp>
        <p:nvSpPr>
          <p:cNvPr id="10" name="テキスト ボックス 9"/>
          <p:cNvSpPr txBox="1"/>
          <p:nvPr/>
        </p:nvSpPr>
        <p:spPr>
          <a:xfrm>
            <a:off x="2656471" y="4395511"/>
            <a:ext cx="4219076" cy="584775"/>
          </a:xfrm>
          <a:prstGeom prst="rect">
            <a:avLst/>
          </a:prstGeom>
          <a:noFill/>
        </p:spPr>
        <p:txBody>
          <a:bodyPr wrap="square" rtlCol="0">
            <a:spAutoFit/>
          </a:bodyPr>
          <a:lstStyle/>
          <a:p>
            <a:r>
              <a:rPr lang="ja-JP" altLang="en-US" sz="3200" dirty="0"/>
              <a:t>○高い耐久性</a:t>
            </a:r>
          </a:p>
        </p:txBody>
      </p:sp>
      <p:sp>
        <p:nvSpPr>
          <p:cNvPr id="11" name="テキスト ボックス 10"/>
          <p:cNvSpPr txBox="1"/>
          <p:nvPr/>
        </p:nvSpPr>
        <p:spPr>
          <a:xfrm>
            <a:off x="2656471" y="4978762"/>
            <a:ext cx="4219076" cy="584775"/>
          </a:xfrm>
          <a:prstGeom prst="rect">
            <a:avLst/>
          </a:prstGeom>
          <a:noFill/>
        </p:spPr>
        <p:txBody>
          <a:bodyPr wrap="square" rtlCol="0">
            <a:spAutoFit/>
          </a:bodyPr>
          <a:lstStyle/>
          <a:p>
            <a:r>
              <a:rPr lang="ja-JP" altLang="en-US" sz="3200" dirty="0"/>
              <a:t>○路面温度の低減</a:t>
            </a:r>
          </a:p>
        </p:txBody>
      </p:sp>
      <p:sp>
        <p:nvSpPr>
          <p:cNvPr id="12" name="テキスト ボックス 11"/>
          <p:cNvSpPr txBox="1"/>
          <p:nvPr/>
        </p:nvSpPr>
        <p:spPr>
          <a:xfrm>
            <a:off x="2656470" y="5560489"/>
            <a:ext cx="4219076" cy="584775"/>
          </a:xfrm>
          <a:prstGeom prst="rect">
            <a:avLst/>
          </a:prstGeom>
          <a:noFill/>
        </p:spPr>
        <p:txBody>
          <a:bodyPr wrap="square" rtlCol="0">
            <a:spAutoFit/>
          </a:bodyPr>
          <a:lstStyle/>
          <a:p>
            <a:r>
              <a:rPr lang="ja-JP" altLang="en-US" sz="3200" dirty="0"/>
              <a:t>○廃棄物の有効活用</a:t>
            </a:r>
          </a:p>
        </p:txBody>
      </p:sp>
    </p:spTree>
    <p:extLst>
      <p:ext uri="{BB962C8B-B14F-4D97-AF65-F5344CB8AC3E}">
        <p14:creationId xmlns:p14="http://schemas.microsoft.com/office/powerpoint/2010/main" val="41397374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535212" y="722856"/>
            <a:ext cx="4630722" cy="707886"/>
          </a:xfrm>
          <a:prstGeom prst="rect">
            <a:avLst/>
          </a:prstGeom>
          <a:noFill/>
        </p:spPr>
        <p:txBody>
          <a:bodyPr wrap="square" lIns="91440" tIns="45720" rIns="91440" bIns="45720">
            <a:spAutoFit/>
          </a:bodyPr>
          <a:lstStyle/>
          <a:p>
            <a:r>
              <a:rPr lang="ja-JP" altLang="en-US" sz="4000" dirty="0">
                <a:ln w="0"/>
                <a:effectLst>
                  <a:outerShdw blurRad="38100" dist="19050" dir="2700000" algn="tl" rotWithShape="0">
                    <a:schemeClr val="dk1">
                      <a:alpha val="40000"/>
                    </a:schemeClr>
                  </a:outerShdw>
                </a:effectLst>
              </a:rPr>
              <a:t>超硬練りコンクリート</a:t>
            </a:r>
          </a:p>
        </p:txBody>
      </p:sp>
      <p:sp>
        <p:nvSpPr>
          <p:cNvPr id="3" name="テキスト ボックス 2"/>
          <p:cNvSpPr txBox="1"/>
          <p:nvPr/>
        </p:nvSpPr>
        <p:spPr>
          <a:xfrm>
            <a:off x="733425" y="2017295"/>
            <a:ext cx="10820399" cy="3046988"/>
          </a:xfrm>
          <a:prstGeom prst="rect">
            <a:avLst/>
          </a:prstGeom>
          <a:noFill/>
        </p:spPr>
        <p:txBody>
          <a:bodyPr wrap="square" rtlCol="0">
            <a:spAutoFit/>
          </a:bodyPr>
          <a:lstStyle/>
          <a:p>
            <a:r>
              <a:rPr lang="ja-JP" altLang="en-US" sz="3200" dirty="0" smtClean="0"/>
              <a:t>　スランプ</a:t>
            </a:r>
            <a:r>
              <a:rPr lang="en-US" altLang="ja-JP" sz="3200" dirty="0"/>
              <a:t>0cm</a:t>
            </a:r>
            <a:r>
              <a:rPr lang="ja-JP" altLang="en-US" sz="3200" dirty="0"/>
              <a:t>の超硬練りコンクリートは</a:t>
            </a:r>
            <a:r>
              <a:rPr lang="ja-JP" altLang="en-US" sz="3200" dirty="0" smtClean="0"/>
              <a:t>、</a:t>
            </a:r>
            <a:endParaRPr lang="en-US" altLang="ja-JP" sz="3200" dirty="0" smtClean="0"/>
          </a:p>
          <a:p>
            <a:r>
              <a:rPr lang="ja-JP" altLang="en-US" sz="3200" dirty="0" smtClean="0"/>
              <a:t>ダム</a:t>
            </a:r>
            <a:r>
              <a:rPr lang="ja-JP" altLang="en-US" sz="3200" dirty="0"/>
              <a:t>における</a:t>
            </a:r>
            <a:r>
              <a:rPr lang="en-US" altLang="ja-JP" sz="3200" dirty="0"/>
              <a:t>RCD</a:t>
            </a:r>
            <a:r>
              <a:rPr lang="ja-JP" altLang="en-US" sz="3200" dirty="0"/>
              <a:t>用コンクリートや舗装の</a:t>
            </a:r>
            <a:r>
              <a:rPr lang="en-US" altLang="ja-JP" sz="3200" dirty="0"/>
              <a:t>RCCP</a:t>
            </a:r>
            <a:r>
              <a:rPr lang="ja-JP" altLang="en-US" sz="3200" dirty="0"/>
              <a:t>用コンクリート、工場製品に</a:t>
            </a:r>
            <a:r>
              <a:rPr lang="ja-JP" altLang="en-US" sz="3200" dirty="0" smtClean="0"/>
              <a:t>おける即時</a:t>
            </a:r>
            <a:r>
              <a:rPr lang="ja-JP" altLang="en-US" sz="3200" dirty="0"/>
              <a:t>脱型用コンクリート等に多用されている</a:t>
            </a:r>
            <a:r>
              <a:rPr lang="ja-JP" altLang="en-US" sz="3200" dirty="0" smtClean="0"/>
              <a:t>。</a:t>
            </a:r>
            <a:endParaRPr lang="en-US" altLang="ja-JP" sz="3200" dirty="0" smtClean="0"/>
          </a:p>
          <a:p>
            <a:r>
              <a:rPr lang="ja-JP" altLang="en-US" sz="3200" dirty="0" smtClean="0"/>
              <a:t>　特殊なあつかいが必要な材料であることから、品質管理事例が少なく、仕様書も簡易に示されている。その為、施工前に作業基準を決定する必要がある。</a:t>
            </a:r>
            <a:endParaRPr lang="ja-JP" altLang="en-US" sz="3200" dirty="0"/>
          </a:p>
        </p:txBody>
      </p:sp>
    </p:spTree>
    <p:extLst>
      <p:ext uri="{BB962C8B-B14F-4D97-AF65-F5344CB8AC3E}">
        <p14:creationId xmlns:p14="http://schemas.microsoft.com/office/powerpoint/2010/main" val="631283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p:cNvGrpSpPr/>
          <p:nvPr/>
        </p:nvGrpSpPr>
        <p:grpSpPr>
          <a:xfrm>
            <a:off x="0" y="4084344"/>
            <a:ext cx="12192001" cy="2700353"/>
            <a:chOff x="0" y="4062397"/>
            <a:chExt cx="12192001" cy="2700353"/>
          </a:xfrm>
        </p:grpSpPr>
        <p:sp>
          <p:nvSpPr>
            <p:cNvPr id="25" name="正方形/長方形 24"/>
            <p:cNvSpPr/>
            <p:nvPr/>
          </p:nvSpPr>
          <p:spPr>
            <a:xfrm>
              <a:off x="0" y="4062397"/>
              <a:ext cx="12192001" cy="27003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6" name="グループ化 25"/>
            <p:cNvGrpSpPr/>
            <p:nvPr/>
          </p:nvGrpSpPr>
          <p:grpSpPr>
            <a:xfrm>
              <a:off x="1119305" y="4639178"/>
              <a:ext cx="1708458" cy="1625187"/>
              <a:chOff x="1974115" y="4332150"/>
              <a:chExt cx="1708458" cy="1625187"/>
            </a:xfrm>
          </p:grpSpPr>
          <p:sp>
            <p:nvSpPr>
              <p:cNvPr id="27" name="正方形/長方形 26"/>
              <p:cNvSpPr/>
              <p:nvPr/>
            </p:nvSpPr>
            <p:spPr>
              <a:xfrm>
                <a:off x="1974115" y="4332150"/>
                <a:ext cx="1707296" cy="16251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テキスト ボックス 27"/>
              <p:cNvSpPr txBox="1"/>
              <p:nvPr/>
            </p:nvSpPr>
            <p:spPr>
              <a:xfrm>
                <a:off x="1975277" y="4905400"/>
                <a:ext cx="1707296" cy="461665"/>
              </a:xfrm>
              <a:prstGeom prst="rect">
                <a:avLst/>
              </a:prstGeom>
              <a:noFill/>
            </p:spPr>
            <p:txBody>
              <a:bodyPr wrap="square" rtlCol="0">
                <a:spAutoFit/>
              </a:bodyPr>
              <a:lstStyle/>
              <a:p>
                <a:r>
                  <a:rPr lang="en-US" altLang="ja-JP" sz="2400" dirty="0"/>
                  <a:t>【</a:t>
                </a:r>
                <a:r>
                  <a:rPr lang="ja-JP" altLang="en-US" sz="2400" dirty="0"/>
                  <a:t>施工現場</a:t>
                </a:r>
                <a:r>
                  <a:rPr lang="en-US" altLang="ja-JP" sz="2400" dirty="0"/>
                  <a:t>】</a:t>
                </a:r>
                <a:endParaRPr lang="ja-JP" altLang="en-US" sz="2400" dirty="0"/>
              </a:p>
            </p:txBody>
          </p:sp>
        </p:grpSp>
      </p:grpSp>
      <p:sp>
        <p:nvSpPr>
          <p:cNvPr id="6" name="テキスト ボックス 5"/>
          <p:cNvSpPr txBox="1"/>
          <p:nvPr/>
        </p:nvSpPr>
        <p:spPr>
          <a:xfrm>
            <a:off x="2380079" y="177555"/>
            <a:ext cx="6917491" cy="646331"/>
          </a:xfrm>
          <a:prstGeom prst="rect">
            <a:avLst/>
          </a:prstGeom>
          <a:noFill/>
        </p:spPr>
        <p:txBody>
          <a:bodyPr wrap="square" rtlCol="0">
            <a:spAutoFit/>
          </a:bodyPr>
          <a:lstStyle/>
          <a:p>
            <a:r>
              <a:rPr lang="ja-JP" altLang="en-US" sz="3600" dirty="0">
                <a:effectLst>
                  <a:outerShdw blurRad="38100" dist="38100" dir="2700000" algn="tl">
                    <a:srgbClr val="000000">
                      <a:alpha val="43137"/>
                    </a:srgbClr>
                  </a:outerShdw>
                </a:effectLst>
                <a:latin typeface="+mn-ea"/>
              </a:rPr>
              <a:t>転圧コンクリート舗装での確認項目</a:t>
            </a:r>
          </a:p>
        </p:txBody>
      </p:sp>
      <p:grpSp>
        <p:nvGrpSpPr>
          <p:cNvPr id="22" name="グループ化 21"/>
          <p:cNvGrpSpPr/>
          <p:nvPr/>
        </p:nvGrpSpPr>
        <p:grpSpPr>
          <a:xfrm>
            <a:off x="1" y="907579"/>
            <a:ext cx="12192000" cy="2970506"/>
            <a:chOff x="1" y="964575"/>
            <a:chExt cx="12192000" cy="2970506"/>
          </a:xfrm>
        </p:grpSpPr>
        <p:sp>
          <p:nvSpPr>
            <p:cNvPr id="3" name="正方形/長方形 2"/>
            <p:cNvSpPr/>
            <p:nvPr/>
          </p:nvSpPr>
          <p:spPr>
            <a:xfrm>
              <a:off x="1" y="964575"/>
              <a:ext cx="12192000" cy="29705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5" name="グループ化 4"/>
            <p:cNvGrpSpPr/>
            <p:nvPr/>
          </p:nvGrpSpPr>
          <p:grpSpPr>
            <a:xfrm>
              <a:off x="1119305" y="1618994"/>
              <a:ext cx="1707296" cy="1625187"/>
              <a:chOff x="1974115" y="1541357"/>
              <a:chExt cx="1707296" cy="1625187"/>
            </a:xfrm>
          </p:grpSpPr>
          <p:sp>
            <p:nvSpPr>
              <p:cNvPr id="4" name="正方形/長方形 3"/>
              <p:cNvSpPr/>
              <p:nvPr/>
            </p:nvSpPr>
            <p:spPr>
              <a:xfrm>
                <a:off x="1974115" y="1541357"/>
                <a:ext cx="1707296" cy="16251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2085975" y="2126650"/>
                <a:ext cx="1485900" cy="461665"/>
              </a:xfrm>
              <a:prstGeom prst="rect">
                <a:avLst/>
              </a:prstGeom>
              <a:noFill/>
            </p:spPr>
            <p:txBody>
              <a:bodyPr wrap="square" rtlCol="0">
                <a:spAutoFit/>
              </a:bodyPr>
              <a:lstStyle/>
              <a:p>
                <a:r>
                  <a:rPr lang="en-US" altLang="ja-JP" sz="2400" dirty="0">
                    <a:solidFill>
                      <a:schemeClr val="bg1"/>
                    </a:solidFill>
                  </a:rPr>
                  <a:t>【</a:t>
                </a:r>
                <a:r>
                  <a:rPr lang="ja-JP" altLang="en-US" sz="2400" dirty="0">
                    <a:solidFill>
                      <a:schemeClr val="bg1"/>
                    </a:solidFill>
                  </a:rPr>
                  <a:t>プラント</a:t>
                </a:r>
                <a:r>
                  <a:rPr lang="en-US" altLang="ja-JP" sz="2400" dirty="0">
                    <a:solidFill>
                      <a:schemeClr val="bg1"/>
                    </a:solidFill>
                  </a:rPr>
                  <a:t>】</a:t>
                </a:r>
                <a:endParaRPr lang="ja-JP" altLang="en-US" sz="2400" dirty="0">
                  <a:solidFill>
                    <a:schemeClr val="bg1"/>
                  </a:solidFill>
                </a:endParaRPr>
              </a:p>
            </p:txBody>
          </p:sp>
        </p:grpSp>
      </p:grpSp>
      <p:grpSp>
        <p:nvGrpSpPr>
          <p:cNvPr id="24" name="グループ化 23"/>
          <p:cNvGrpSpPr/>
          <p:nvPr/>
        </p:nvGrpSpPr>
        <p:grpSpPr>
          <a:xfrm>
            <a:off x="0" y="4062397"/>
            <a:ext cx="12192001" cy="2700353"/>
            <a:chOff x="0" y="4062397"/>
            <a:chExt cx="12192001" cy="2700353"/>
          </a:xfrm>
        </p:grpSpPr>
        <p:sp>
          <p:nvSpPr>
            <p:cNvPr id="20" name="正方形/長方形 19"/>
            <p:cNvSpPr/>
            <p:nvPr/>
          </p:nvSpPr>
          <p:spPr>
            <a:xfrm>
              <a:off x="0" y="4062397"/>
              <a:ext cx="12192001" cy="27003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7" name="グループ化 6"/>
            <p:cNvGrpSpPr/>
            <p:nvPr/>
          </p:nvGrpSpPr>
          <p:grpSpPr>
            <a:xfrm>
              <a:off x="1119305" y="4639178"/>
              <a:ext cx="1708458" cy="1625187"/>
              <a:chOff x="1974115" y="4332150"/>
              <a:chExt cx="1708458" cy="1625187"/>
            </a:xfrm>
          </p:grpSpPr>
          <p:sp>
            <p:nvSpPr>
              <p:cNvPr id="21" name="正方形/長方形 20"/>
              <p:cNvSpPr/>
              <p:nvPr/>
            </p:nvSpPr>
            <p:spPr>
              <a:xfrm>
                <a:off x="1974115" y="4332150"/>
                <a:ext cx="1707296" cy="16251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テキスト ボックス 14"/>
              <p:cNvSpPr txBox="1"/>
              <p:nvPr/>
            </p:nvSpPr>
            <p:spPr>
              <a:xfrm>
                <a:off x="1975277" y="4905400"/>
                <a:ext cx="1707296" cy="461665"/>
              </a:xfrm>
              <a:prstGeom prst="rect">
                <a:avLst/>
              </a:prstGeom>
              <a:noFill/>
            </p:spPr>
            <p:txBody>
              <a:bodyPr wrap="square" rtlCol="0">
                <a:spAutoFit/>
              </a:bodyPr>
              <a:lstStyle/>
              <a:p>
                <a:r>
                  <a:rPr lang="en-US" altLang="ja-JP" sz="2400" dirty="0"/>
                  <a:t>【</a:t>
                </a:r>
                <a:r>
                  <a:rPr lang="ja-JP" altLang="en-US" sz="2400" dirty="0"/>
                  <a:t>施工現場</a:t>
                </a:r>
                <a:r>
                  <a:rPr lang="en-US" altLang="ja-JP" sz="2400" dirty="0"/>
                  <a:t>】</a:t>
                </a:r>
                <a:endParaRPr lang="ja-JP" altLang="en-US" sz="2400" dirty="0"/>
              </a:p>
            </p:txBody>
          </p:sp>
        </p:grpSp>
      </p:grpSp>
      <p:sp>
        <p:nvSpPr>
          <p:cNvPr id="9" name="テキスト ボックス 8"/>
          <p:cNvSpPr txBox="1"/>
          <p:nvPr/>
        </p:nvSpPr>
        <p:spPr>
          <a:xfrm>
            <a:off x="4190999" y="1100505"/>
            <a:ext cx="5981701" cy="461665"/>
          </a:xfrm>
          <a:prstGeom prst="rect">
            <a:avLst/>
          </a:prstGeom>
          <a:noFill/>
        </p:spPr>
        <p:txBody>
          <a:bodyPr wrap="square" rtlCol="0">
            <a:spAutoFit/>
          </a:bodyPr>
          <a:lstStyle/>
          <a:p>
            <a:r>
              <a:rPr lang="ja-JP" altLang="en-US" sz="2400" dirty="0"/>
              <a:t>①転圧コンクリートの配合確認・配合試験</a:t>
            </a:r>
          </a:p>
        </p:txBody>
      </p:sp>
      <p:sp>
        <p:nvSpPr>
          <p:cNvPr id="10" name="テキスト ボックス 9"/>
          <p:cNvSpPr txBox="1"/>
          <p:nvPr/>
        </p:nvSpPr>
        <p:spPr>
          <a:xfrm>
            <a:off x="4190999" y="1540580"/>
            <a:ext cx="4676776" cy="461665"/>
          </a:xfrm>
          <a:prstGeom prst="rect">
            <a:avLst/>
          </a:prstGeom>
          <a:noFill/>
        </p:spPr>
        <p:txBody>
          <a:bodyPr wrap="square" rtlCol="0">
            <a:spAutoFit/>
          </a:bodyPr>
          <a:lstStyle/>
          <a:p>
            <a:r>
              <a:rPr lang="ja-JP" altLang="en-US" sz="2400" dirty="0"/>
              <a:t>②転圧コンクリートの練混ぜ時間</a:t>
            </a:r>
          </a:p>
        </p:txBody>
      </p:sp>
      <p:sp>
        <p:nvSpPr>
          <p:cNvPr id="11" name="テキスト ボックス 10"/>
          <p:cNvSpPr txBox="1"/>
          <p:nvPr/>
        </p:nvSpPr>
        <p:spPr>
          <a:xfrm>
            <a:off x="4190999" y="1980655"/>
            <a:ext cx="5143500" cy="461665"/>
          </a:xfrm>
          <a:prstGeom prst="rect">
            <a:avLst/>
          </a:prstGeom>
          <a:noFill/>
        </p:spPr>
        <p:txBody>
          <a:bodyPr wrap="square" rtlCol="0">
            <a:spAutoFit/>
          </a:bodyPr>
          <a:lstStyle/>
          <a:p>
            <a:r>
              <a:rPr lang="ja-JP" altLang="en-US" sz="2400" dirty="0"/>
              <a:t>③転圧コンクリートのコンシステンシー</a:t>
            </a:r>
          </a:p>
        </p:txBody>
      </p:sp>
      <p:sp>
        <p:nvSpPr>
          <p:cNvPr id="12" name="テキスト ボックス 11"/>
          <p:cNvSpPr txBox="1"/>
          <p:nvPr/>
        </p:nvSpPr>
        <p:spPr>
          <a:xfrm>
            <a:off x="4191000" y="2420730"/>
            <a:ext cx="4286251" cy="461665"/>
          </a:xfrm>
          <a:prstGeom prst="rect">
            <a:avLst/>
          </a:prstGeom>
          <a:noFill/>
        </p:spPr>
        <p:txBody>
          <a:bodyPr wrap="square" rtlCol="0">
            <a:spAutoFit/>
          </a:bodyPr>
          <a:lstStyle/>
          <a:p>
            <a:r>
              <a:rPr lang="ja-JP" altLang="en-US" sz="2400" dirty="0"/>
              <a:t>④コンシステンシーの経時変化</a:t>
            </a:r>
          </a:p>
        </p:txBody>
      </p:sp>
      <p:sp>
        <p:nvSpPr>
          <p:cNvPr id="13" name="テキスト ボックス 12"/>
          <p:cNvSpPr txBox="1"/>
          <p:nvPr/>
        </p:nvSpPr>
        <p:spPr>
          <a:xfrm>
            <a:off x="4190999" y="2860805"/>
            <a:ext cx="5514976" cy="461665"/>
          </a:xfrm>
          <a:prstGeom prst="rect">
            <a:avLst/>
          </a:prstGeom>
          <a:noFill/>
        </p:spPr>
        <p:txBody>
          <a:bodyPr wrap="square" rtlCol="0">
            <a:spAutoFit/>
          </a:bodyPr>
          <a:lstStyle/>
          <a:p>
            <a:r>
              <a:rPr lang="ja-JP" altLang="en-US" sz="2400" dirty="0"/>
              <a:t>⑤路盤・舗装用密度計の現場校正</a:t>
            </a:r>
          </a:p>
        </p:txBody>
      </p:sp>
      <p:sp>
        <p:nvSpPr>
          <p:cNvPr id="14" name="テキスト ボックス 13"/>
          <p:cNvSpPr txBox="1"/>
          <p:nvPr/>
        </p:nvSpPr>
        <p:spPr>
          <a:xfrm>
            <a:off x="4191000" y="3300880"/>
            <a:ext cx="3295651" cy="461665"/>
          </a:xfrm>
          <a:prstGeom prst="rect">
            <a:avLst/>
          </a:prstGeom>
          <a:noFill/>
        </p:spPr>
        <p:txBody>
          <a:bodyPr wrap="square" rtlCol="0">
            <a:spAutoFit/>
          </a:bodyPr>
          <a:lstStyle/>
          <a:p>
            <a:r>
              <a:rPr lang="ja-JP" altLang="en-US" sz="2400" dirty="0"/>
              <a:t>⑥コンクリート温度管理</a:t>
            </a:r>
          </a:p>
        </p:txBody>
      </p:sp>
      <p:sp>
        <p:nvSpPr>
          <p:cNvPr id="16" name="テキスト ボックス 15"/>
          <p:cNvSpPr txBox="1"/>
          <p:nvPr/>
        </p:nvSpPr>
        <p:spPr>
          <a:xfrm>
            <a:off x="4191000" y="4423395"/>
            <a:ext cx="3297974" cy="461665"/>
          </a:xfrm>
          <a:prstGeom prst="rect">
            <a:avLst/>
          </a:prstGeom>
          <a:noFill/>
        </p:spPr>
        <p:txBody>
          <a:bodyPr wrap="square" rtlCol="0">
            <a:spAutoFit/>
          </a:bodyPr>
          <a:lstStyle/>
          <a:p>
            <a:r>
              <a:rPr lang="ja-JP" altLang="en-US" sz="2400" dirty="0"/>
              <a:t>①材料運搬時間の測定</a:t>
            </a:r>
          </a:p>
        </p:txBody>
      </p:sp>
      <p:sp>
        <p:nvSpPr>
          <p:cNvPr id="17" name="テキスト ボックス 16"/>
          <p:cNvSpPr txBox="1"/>
          <p:nvPr/>
        </p:nvSpPr>
        <p:spPr>
          <a:xfrm>
            <a:off x="4190999" y="4928958"/>
            <a:ext cx="5324476" cy="461665"/>
          </a:xfrm>
          <a:prstGeom prst="rect">
            <a:avLst/>
          </a:prstGeom>
          <a:noFill/>
        </p:spPr>
        <p:txBody>
          <a:bodyPr wrap="square" rtlCol="0">
            <a:spAutoFit/>
          </a:bodyPr>
          <a:lstStyle/>
          <a:p>
            <a:r>
              <a:rPr lang="ja-JP" altLang="en-US" sz="2400" dirty="0"/>
              <a:t>②転圧回数の違いによる</a:t>
            </a:r>
            <a:r>
              <a:rPr lang="en-US" altLang="ja-JP" sz="2400" dirty="0"/>
              <a:t>RI</a:t>
            </a:r>
            <a:r>
              <a:rPr lang="ja-JP" altLang="en-US" sz="2400" dirty="0"/>
              <a:t>試験の実施</a:t>
            </a:r>
          </a:p>
        </p:txBody>
      </p:sp>
      <p:sp>
        <p:nvSpPr>
          <p:cNvPr id="18" name="テキスト ボックス 17"/>
          <p:cNvSpPr txBox="1"/>
          <p:nvPr/>
        </p:nvSpPr>
        <p:spPr>
          <a:xfrm>
            <a:off x="4191000" y="5434521"/>
            <a:ext cx="3736124" cy="461665"/>
          </a:xfrm>
          <a:prstGeom prst="rect">
            <a:avLst/>
          </a:prstGeom>
          <a:noFill/>
        </p:spPr>
        <p:txBody>
          <a:bodyPr wrap="square" rtlCol="0">
            <a:spAutoFit/>
          </a:bodyPr>
          <a:lstStyle/>
          <a:p>
            <a:r>
              <a:rPr lang="ja-JP" altLang="en-US" sz="2400" dirty="0"/>
              <a:t>③カッター目地の施工確認</a:t>
            </a:r>
          </a:p>
        </p:txBody>
      </p:sp>
      <p:sp>
        <p:nvSpPr>
          <p:cNvPr id="19" name="テキスト ボックス 18"/>
          <p:cNvSpPr txBox="1"/>
          <p:nvPr/>
        </p:nvSpPr>
        <p:spPr>
          <a:xfrm>
            <a:off x="4191000" y="5940085"/>
            <a:ext cx="3185513" cy="461665"/>
          </a:xfrm>
          <a:prstGeom prst="rect">
            <a:avLst/>
          </a:prstGeom>
          <a:noFill/>
        </p:spPr>
        <p:txBody>
          <a:bodyPr wrap="square" rtlCol="0">
            <a:spAutoFit/>
          </a:bodyPr>
          <a:lstStyle/>
          <a:p>
            <a:r>
              <a:rPr lang="ja-JP" altLang="en-US" sz="2400" dirty="0"/>
              <a:t>④コンクリート温度管理</a:t>
            </a:r>
          </a:p>
        </p:txBody>
      </p:sp>
    </p:spTree>
    <p:extLst>
      <p:ext uri="{BB962C8B-B14F-4D97-AF65-F5344CB8AC3E}">
        <p14:creationId xmlns:p14="http://schemas.microsoft.com/office/powerpoint/2010/main" val="659875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888654"/>
            <a:ext cx="12192000" cy="2970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6" name="グループ化 5"/>
          <p:cNvGrpSpPr/>
          <p:nvPr/>
        </p:nvGrpSpPr>
        <p:grpSpPr>
          <a:xfrm>
            <a:off x="5242352" y="1561188"/>
            <a:ext cx="1707296" cy="1625187"/>
            <a:chOff x="1974115" y="1541357"/>
            <a:chExt cx="1707296" cy="1625187"/>
          </a:xfrm>
        </p:grpSpPr>
        <p:sp>
          <p:nvSpPr>
            <p:cNvPr id="7" name="正方形/長方形 6"/>
            <p:cNvSpPr/>
            <p:nvPr/>
          </p:nvSpPr>
          <p:spPr>
            <a:xfrm>
              <a:off x="1974115" y="1541357"/>
              <a:ext cx="1707296" cy="16251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テキスト ボックス 7"/>
            <p:cNvSpPr txBox="1"/>
            <p:nvPr/>
          </p:nvSpPr>
          <p:spPr>
            <a:xfrm>
              <a:off x="2085975" y="2126650"/>
              <a:ext cx="1485900" cy="461665"/>
            </a:xfrm>
            <a:prstGeom prst="rect">
              <a:avLst/>
            </a:prstGeom>
            <a:noFill/>
          </p:spPr>
          <p:txBody>
            <a:bodyPr wrap="square" rtlCol="0">
              <a:spAutoFit/>
            </a:bodyPr>
            <a:lstStyle/>
            <a:p>
              <a:r>
                <a:rPr lang="en-US" altLang="ja-JP" sz="2400" dirty="0">
                  <a:solidFill>
                    <a:schemeClr val="bg1"/>
                  </a:solidFill>
                </a:rPr>
                <a:t>【</a:t>
              </a:r>
              <a:r>
                <a:rPr lang="ja-JP" altLang="en-US" sz="2400" dirty="0">
                  <a:solidFill>
                    <a:schemeClr val="bg1"/>
                  </a:solidFill>
                </a:rPr>
                <a:t>プラント</a:t>
              </a:r>
              <a:r>
                <a:rPr lang="en-US" altLang="ja-JP" sz="2400" dirty="0">
                  <a:solidFill>
                    <a:schemeClr val="bg1"/>
                  </a:solidFill>
                </a:rPr>
                <a:t>】</a:t>
              </a:r>
              <a:endParaRPr lang="ja-JP" altLang="en-US" sz="2400" dirty="0">
                <a:solidFill>
                  <a:schemeClr val="bg1"/>
                </a:solidFill>
              </a:endParaRPr>
            </a:p>
          </p:txBody>
        </p:sp>
      </p:grpSp>
    </p:spTree>
    <p:extLst>
      <p:ext uri="{BB962C8B-B14F-4D97-AF65-F5344CB8AC3E}">
        <p14:creationId xmlns:p14="http://schemas.microsoft.com/office/powerpoint/2010/main" val="132380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2843</TotalTime>
  <Words>937</Words>
  <Application>Microsoft Office PowerPoint</Application>
  <PresentationFormat>ワイド画面</PresentationFormat>
  <Paragraphs>181</Paragraphs>
  <Slides>27</Slides>
  <Notes>25</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27</vt:i4>
      </vt:variant>
    </vt:vector>
  </HeadingPairs>
  <TitlesOfParts>
    <vt:vector size="33" baseType="lpstr">
      <vt:lpstr>HG丸ｺﾞｼｯｸM-PRO</vt:lpstr>
      <vt:lpstr>ＭＳ Ｐゴシック</vt:lpstr>
      <vt:lpstr>Arial</vt:lpstr>
      <vt:lpstr>Calibri</vt:lpstr>
      <vt:lpstr>Calibri Light</vt:lpstr>
      <vt:lpstr>Office テーマ</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develop02</dc:creator>
  <cp:lastModifiedBy>develop02</cp:lastModifiedBy>
  <cp:revision>152</cp:revision>
  <cp:lastPrinted>2017-10-31T05:14:05Z</cp:lastPrinted>
  <dcterms:created xsi:type="dcterms:W3CDTF">2017-10-20T07:23:46Z</dcterms:created>
  <dcterms:modified xsi:type="dcterms:W3CDTF">2017-10-31T05:55:53Z</dcterms:modified>
</cp:coreProperties>
</file>